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6" r:id="rId2"/>
    <p:sldId id="273" r:id="rId3"/>
    <p:sldId id="258" r:id="rId4"/>
    <p:sldId id="260" r:id="rId5"/>
    <p:sldId id="261" r:id="rId6"/>
    <p:sldId id="274" r:id="rId7"/>
    <p:sldId id="264" r:id="rId8"/>
    <p:sldId id="265" r:id="rId9"/>
    <p:sldId id="266" r:id="rId10"/>
    <p:sldId id="268" r:id="rId11"/>
    <p:sldId id="269" r:id="rId12"/>
    <p:sldId id="271" r:id="rId13"/>
    <p:sldId id="277" r:id="rId14"/>
    <p:sldId id="278" r:id="rId15"/>
    <p:sldId id="280" r:id="rId16"/>
    <p:sldId id="282" r:id="rId17"/>
    <p:sldId id="285" r:id="rId18"/>
    <p:sldId id="281" r:id="rId19"/>
    <p:sldId id="284" r:id="rId20"/>
    <p:sldId id="286" r:id="rId2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BB7660-31EC-4482-9E70-88BECA8526FD}" type="doc">
      <dgm:prSet loTypeId="urn:microsoft.com/office/officeart/2005/8/layout/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43CCE6B1-7447-4112-B1CF-D3AC514349CF}">
      <dgm:prSet/>
      <dgm:spPr/>
      <dgm:t>
        <a:bodyPr/>
        <a:lstStyle/>
        <a:p>
          <a:pPr rtl="1"/>
          <a:r>
            <a:rPr lang="fa-IR" dirty="0" smtClean="0"/>
            <a:t>هزینه‌های مربوط به نظارت</a:t>
          </a:r>
          <a:endParaRPr lang="en-US" dirty="0"/>
        </a:p>
      </dgm:t>
    </dgm:pt>
    <dgm:pt modelId="{BC7DFDC4-3065-416D-BA79-478B14DE3670}" type="parTrans" cxnId="{E96884DE-D10C-426E-BF14-B1DC449C75F8}">
      <dgm:prSet/>
      <dgm:spPr/>
      <dgm:t>
        <a:bodyPr/>
        <a:lstStyle/>
        <a:p>
          <a:pPr rtl="1"/>
          <a:endParaRPr lang="fa-IR"/>
        </a:p>
      </dgm:t>
    </dgm:pt>
    <dgm:pt modelId="{4F12F40E-746F-4D1C-B286-FBF2B26553BB}" type="sibTrans" cxnId="{E96884DE-D10C-426E-BF14-B1DC449C75F8}">
      <dgm:prSet/>
      <dgm:spPr/>
      <dgm:t>
        <a:bodyPr/>
        <a:lstStyle/>
        <a:p>
          <a:pPr rtl="1"/>
          <a:endParaRPr lang="fa-IR"/>
        </a:p>
      </dgm:t>
    </dgm:pt>
    <dgm:pt modelId="{A5E485E1-A048-4C26-AB63-9E2CE3C04E6A}">
      <dgm:prSet/>
      <dgm:spPr/>
      <dgm:t>
        <a:bodyPr/>
        <a:lstStyle/>
        <a:p>
          <a:pPr rtl="1"/>
          <a:r>
            <a:rPr lang="fa-IR" dirty="0" smtClean="0"/>
            <a:t>مانند هزینه‌های حسابرسی</a:t>
          </a:r>
          <a:endParaRPr lang="en-US" dirty="0"/>
        </a:p>
      </dgm:t>
    </dgm:pt>
    <dgm:pt modelId="{002299F3-2C98-4BF4-8C60-93CABE0CFE05}" type="parTrans" cxnId="{AF4FF7C7-0F1D-409B-A55C-E21DB9BE91DB}">
      <dgm:prSet/>
      <dgm:spPr/>
      <dgm:t>
        <a:bodyPr/>
        <a:lstStyle/>
        <a:p>
          <a:pPr rtl="1"/>
          <a:endParaRPr lang="fa-IR"/>
        </a:p>
      </dgm:t>
    </dgm:pt>
    <dgm:pt modelId="{F78514FD-5D17-4AF3-9C1F-B5972DAACDF9}" type="sibTrans" cxnId="{AF4FF7C7-0F1D-409B-A55C-E21DB9BE91DB}">
      <dgm:prSet/>
      <dgm:spPr/>
      <dgm:t>
        <a:bodyPr/>
        <a:lstStyle/>
        <a:p>
          <a:pPr rtl="1"/>
          <a:endParaRPr lang="fa-IR"/>
        </a:p>
      </dgm:t>
    </dgm:pt>
    <dgm:pt modelId="{0F14151A-48B8-4F13-82E4-60FB2CD2640F}">
      <dgm:prSet/>
      <dgm:spPr/>
      <dgm:t>
        <a:bodyPr/>
        <a:lstStyle/>
        <a:p>
          <a:pPr rtl="1"/>
          <a:r>
            <a:rPr lang="fa-IR" dirty="0" smtClean="0"/>
            <a:t>هزینه‌های مربوط به ساختار</a:t>
          </a:r>
          <a:endParaRPr lang="en-US" dirty="0"/>
        </a:p>
      </dgm:t>
    </dgm:pt>
    <dgm:pt modelId="{3D58BF07-0826-45FA-845D-7DB3C2BD069C}" type="parTrans" cxnId="{BAED2A23-26FF-4BB6-96B3-AB5923956402}">
      <dgm:prSet/>
      <dgm:spPr/>
      <dgm:t>
        <a:bodyPr/>
        <a:lstStyle/>
        <a:p>
          <a:pPr rtl="1"/>
          <a:endParaRPr lang="fa-IR"/>
        </a:p>
      </dgm:t>
    </dgm:pt>
    <dgm:pt modelId="{7F03ED00-CFF2-446C-B6A0-E48490DF4B91}" type="sibTrans" cxnId="{BAED2A23-26FF-4BB6-96B3-AB5923956402}">
      <dgm:prSet/>
      <dgm:spPr/>
      <dgm:t>
        <a:bodyPr/>
        <a:lstStyle/>
        <a:p>
          <a:pPr rtl="1"/>
          <a:endParaRPr lang="fa-IR"/>
        </a:p>
      </dgm:t>
    </dgm:pt>
    <dgm:pt modelId="{6723F527-7304-475B-85B3-10654BF026A5}">
      <dgm:prSet/>
      <dgm:spPr/>
      <dgm:t>
        <a:bodyPr/>
        <a:lstStyle/>
        <a:p>
          <a:pPr rtl="1"/>
          <a:r>
            <a:rPr lang="fa-IR" dirty="0" smtClean="0"/>
            <a:t>مانند انتصاب سرمایه‌گذار خارجی و گماردن وی در هیأت مدیره</a:t>
          </a:r>
          <a:endParaRPr lang="en-US" dirty="0"/>
        </a:p>
      </dgm:t>
    </dgm:pt>
    <dgm:pt modelId="{D71F47F6-81D5-46D2-B752-53B12BA4F7D6}" type="parTrans" cxnId="{00A8A9AF-0DD2-4C61-9FC2-9A19DB85117A}">
      <dgm:prSet/>
      <dgm:spPr/>
      <dgm:t>
        <a:bodyPr/>
        <a:lstStyle/>
        <a:p>
          <a:pPr rtl="1"/>
          <a:endParaRPr lang="fa-IR"/>
        </a:p>
      </dgm:t>
    </dgm:pt>
    <dgm:pt modelId="{8B2A5060-5C21-48DB-B5DD-DDEC96E6C598}" type="sibTrans" cxnId="{00A8A9AF-0DD2-4C61-9FC2-9A19DB85117A}">
      <dgm:prSet/>
      <dgm:spPr/>
      <dgm:t>
        <a:bodyPr/>
        <a:lstStyle/>
        <a:p>
          <a:pPr rtl="1"/>
          <a:endParaRPr lang="fa-IR"/>
        </a:p>
      </dgm:t>
    </dgm:pt>
    <dgm:pt modelId="{DD82A2FE-91DA-4931-A771-22C25F231BB0}">
      <dgm:prSet/>
      <dgm:spPr/>
      <dgm:t>
        <a:bodyPr/>
        <a:lstStyle/>
        <a:p>
          <a:pPr rtl="1"/>
          <a:r>
            <a:rPr lang="fa-IR" dirty="0" smtClean="0"/>
            <a:t>هزینه‌های فرصت</a:t>
          </a:r>
          <a:endParaRPr lang="en-US" dirty="0"/>
        </a:p>
      </dgm:t>
    </dgm:pt>
    <dgm:pt modelId="{72BD8A62-6BBC-4CB2-B60A-797B2330C430}" type="parTrans" cxnId="{04A61693-E38D-4DDE-8D88-4B906B5C8114}">
      <dgm:prSet/>
      <dgm:spPr/>
      <dgm:t>
        <a:bodyPr/>
        <a:lstStyle/>
        <a:p>
          <a:pPr rtl="1"/>
          <a:endParaRPr lang="fa-IR"/>
        </a:p>
      </dgm:t>
    </dgm:pt>
    <dgm:pt modelId="{49A6C1B0-CEFF-4832-B9DC-5F0F1322510F}" type="sibTrans" cxnId="{04A61693-E38D-4DDE-8D88-4B906B5C8114}">
      <dgm:prSet/>
      <dgm:spPr/>
      <dgm:t>
        <a:bodyPr/>
        <a:lstStyle/>
        <a:p>
          <a:pPr rtl="1"/>
          <a:endParaRPr lang="fa-IR"/>
        </a:p>
      </dgm:t>
    </dgm:pt>
    <dgm:pt modelId="{3A02972D-2A20-450E-8747-7EAD5E4A43FF}">
      <dgm:prSet/>
      <dgm:spPr/>
      <dgm:t>
        <a:bodyPr/>
        <a:lstStyle/>
        <a:p>
          <a:pPr rtl="1"/>
          <a:r>
            <a:rPr lang="fa-IR" dirty="0" smtClean="0"/>
            <a:t>مانند منوط نمودن برخی از اقدام‌های مدیر به آرای سهامداران</a:t>
          </a:r>
          <a:endParaRPr lang="en-US" dirty="0"/>
        </a:p>
      </dgm:t>
    </dgm:pt>
    <dgm:pt modelId="{486096D5-C1B2-49B3-A509-48415E8EB763}" type="parTrans" cxnId="{03D86355-D318-47C8-9FAF-DF7ED051C69F}">
      <dgm:prSet/>
      <dgm:spPr/>
      <dgm:t>
        <a:bodyPr/>
        <a:lstStyle/>
        <a:p>
          <a:pPr rtl="1"/>
          <a:endParaRPr lang="fa-IR"/>
        </a:p>
      </dgm:t>
    </dgm:pt>
    <dgm:pt modelId="{F068164C-B794-4CDC-9959-E66416384FF0}" type="sibTrans" cxnId="{03D86355-D318-47C8-9FAF-DF7ED051C69F}">
      <dgm:prSet/>
      <dgm:spPr/>
      <dgm:t>
        <a:bodyPr/>
        <a:lstStyle/>
        <a:p>
          <a:pPr rtl="1"/>
          <a:endParaRPr lang="fa-IR"/>
        </a:p>
      </dgm:t>
    </dgm:pt>
    <dgm:pt modelId="{6EBDF9E3-3CC6-4D5B-A879-109FBB9B98E9}" type="pres">
      <dgm:prSet presAssocID="{61BB7660-31EC-4482-9E70-88BECA8526F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B34CB29-186E-401B-8007-6DF62CBCBCD3}" type="pres">
      <dgm:prSet presAssocID="{43CCE6B1-7447-4112-B1CF-D3AC514349CF}" presName="parentLin" presStyleCnt="0"/>
      <dgm:spPr/>
    </dgm:pt>
    <dgm:pt modelId="{14BBA9A7-E0B5-40F3-BDF9-718769AE3E61}" type="pres">
      <dgm:prSet presAssocID="{43CCE6B1-7447-4112-B1CF-D3AC514349CF}" presName="parentLeftMargin" presStyleLbl="node1" presStyleIdx="0" presStyleCnt="3"/>
      <dgm:spPr/>
      <dgm:t>
        <a:bodyPr/>
        <a:lstStyle/>
        <a:p>
          <a:pPr rtl="1"/>
          <a:endParaRPr lang="fa-IR"/>
        </a:p>
      </dgm:t>
    </dgm:pt>
    <dgm:pt modelId="{C1023506-A514-41A7-A4B7-982B8CFBEF5F}" type="pres">
      <dgm:prSet presAssocID="{43CCE6B1-7447-4112-B1CF-D3AC514349C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AABB82B-D1C2-4968-B4AF-7F4720CA9E5E}" type="pres">
      <dgm:prSet presAssocID="{43CCE6B1-7447-4112-B1CF-D3AC514349CF}" presName="negativeSpace" presStyleCnt="0"/>
      <dgm:spPr/>
    </dgm:pt>
    <dgm:pt modelId="{CEC3FF24-044E-4966-AF8A-D0DF9B4AE87E}" type="pres">
      <dgm:prSet presAssocID="{43CCE6B1-7447-4112-B1CF-D3AC514349C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3CC3FA9-259C-4176-90D7-24F3C198EE18}" type="pres">
      <dgm:prSet presAssocID="{4F12F40E-746F-4D1C-B286-FBF2B26553BB}" presName="spaceBetweenRectangles" presStyleCnt="0"/>
      <dgm:spPr/>
    </dgm:pt>
    <dgm:pt modelId="{B7B46913-6357-4896-84A2-218CFD432E66}" type="pres">
      <dgm:prSet presAssocID="{0F14151A-48B8-4F13-82E4-60FB2CD2640F}" presName="parentLin" presStyleCnt="0"/>
      <dgm:spPr/>
    </dgm:pt>
    <dgm:pt modelId="{E5B2BEB3-3A39-415C-9E6E-352FBF981492}" type="pres">
      <dgm:prSet presAssocID="{0F14151A-48B8-4F13-82E4-60FB2CD2640F}" presName="parentLeftMargin" presStyleLbl="node1" presStyleIdx="0" presStyleCnt="3"/>
      <dgm:spPr/>
      <dgm:t>
        <a:bodyPr/>
        <a:lstStyle/>
        <a:p>
          <a:pPr rtl="1"/>
          <a:endParaRPr lang="fa-IR"/>
        </a:p>
      </dgm:t>
    </dgm:pt>
    <dgm:pt modelId="{192A7469-9DCB-4D5F-BC0D-0E16169BF34B}" type="pres">
      <dgm:prSet presAssocID="{0F14151A-48B8-4F13-82E4-60FB2CD2640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B65A611-AB8A-4099-93AF-AB718FEE692F}" type="pres">
      <dgm:prSet presAssocID="{0F14151A-48B8-4F13-82E4-60FB2CD2640F}" presName="negativeSpace" presStyleCnt="0"/>
      <dgm:spPr/>
    </dgm:pt>
    <dgm:pt modelId="{059B95BB-6CFE-4608-87F8-44F77D621B3B}" type="pres">
      <dgm:prSet presAssocID="{0F14151A-48B8-4F13-82E4-60FB2CD2640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000E5F5-5A2F-49E8-9EC3-9C979D8FD4D7}" type="pres">
      <dgm:prSet presAssocID="{7F03ED00-CFF2-446C-B6A0-E48490DF4B91}" presName="spaceBetweenRectangles" presStyleCnt="0"/>
      <dgm:spPr/>
    </dgm:pt>
    <dgm:pt modelId="{8B35B71B-B441-4E2A-B1AB-8CFE330FE112}" type="pres">
      <dgm:prSet presAssocID="{DD82A2FE-91DA-4931-A771-22C25F231BB0}" presName="parentLin" presStyleCnt="0"/>
      <dgm:spPr/>
    </dgm:pt>
    <dgm:pt modelId="{BAD87F66-7071-46BD-BEFD-0F1A654599AA}" type="pres">
      <dgm:prSet presAssocID="{DD82A2FE-91DA-4931-A771-22C25F231BB0}" presName="parentLeftMargin" presStyleLbl="node1" presStyleIdx="1" presStyleCnt="3"/>
      <dgm:spPr/>
      <dgm:t>
        <a:bodyPr/>
        <a:lstStyle/>
        <a:p>
          <a:pPr rtl="1"/>
          <a:endParaRPr lang="fa-IR"/>
        </a:p>
      </dgm:t>
    </dgm:pt>
    <dgm:pt modelId="{C7E525CC-3BD1-42C9-8471-D77C0F6B75BB}" type="pres">
      <dgm:prSet presAssocID="{DD82A2FE-91DA-4931-A771-22C25F231BB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3DF273F-52C6-45EC-AD85-891205602634}" type="pres">
      <dgm:prSet presAssocID="{DD82A2FE-91DA-4931-A771-22C25F231BB0}" presName="negativeSpace" presStyleCnt="0"/>
      <dgm:spPr/>
    </dgm:pt>
    <dgm:pt modelId="{AA482B7C-4B51-48DC-AD99-158FA32E42CB}" type="pres">
      <dgm:prSet presAssocID="{DD82A2FE-91DA-4931-A771-22C25F231BB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AF4FF7C7-0F1D-409B-A55C-E21DB9BE91DB}" srcId="{43CCE6B1-7447-4112-B1CF-D3AC514349CF}" destId="{A5E485E1-A048-4C26-AB63-9E2CE3C04E6A}" srcOrd="0" destOrd="0" parTransId="{002299F3-2C98-4BF4-8C60-93CABE0CFE05}" sibTransId="{F78514FD-5D17-4AF3-9C1F-B5972DAACDF9}"/>
    <dgm:cxn modelId="{A200CDA0-9951-41EB-B182-0417ED70DA1B}" type="presOf" srcId="{DD82A2FE-91DA-4931-A771-22C25F231BB0}" destId="{C7E525CC-3BD1-42C9-8471-D77C0F6B75BB}" srcOrd="1" destOrd="0" presId="urn:microsoft.com/office/officeart/2005/8/layout/list1"/>
    <dgm:cxn modelId="{E96884DE-D10C-426E-BF14-B1DC449C75F8}" srcId="{61BB7660-31EC-4482-9E70-88BECA8526FD}" destId="{43CCE6B1-7447-4112-B1CF-D3AC514349CF}" srcOrd="0" destOrd="0" parTransId="{BC7DFDC4-3065-416D-BA79-478B14DE3670}" sibTransId="{4F12F40E-746F-4D1C-B286-FBF2B26553BB}"/>
    <dgm:cxn modelId="{8D4EDAC4-DF88-49C0-BB0C-ED59F6ACD9B7}" type="presOf" srcId="{6723F527-7304-475B-85B3-10654BF026A5}" destId="{059B95BB-6CFE-4608-87F8-44F77D621B3B}" srcOrd="0" destOrd="0" presId="urn:microsoft.com/office/officeart/2005/8/layout/list1"/>
    <dgm:cxn modelId="{03D86355-D318-47C8-9FAF-DF7ED051C69F}" srcId="{DD82A2FE-91DA-4931-A771-22C25F231BB0}" destId="{3A02972D-2A20-450E-8747-7EAD5E4A43FF}" srcOrd="0" destOrd="0" parTransId="{486096D5-C1B2-49B3-A509-48415E8EB763}" sibTransId="{F068164C-B794-4CDC-9959-E66416384FF0}"/>
    <dgm:cxn modelId="{A119A812-EED7-44A0-B52F-4A58F4799FA3}" type="presOf" srcId="{3A02972D-2A20-450E-8747-7EAD5E4A43FF}" destId="{AA482B7C-4B51-48DC-AD99-158FA32E42CB}" srcOrd="0" destOrd="0" presId="urn:microsoft.com/office/officeart/2005/8/layout/list1"/>
    <dgm:cxn modelId="{DBCA5842-CA51-4DA4-8374-A3BA1EAEBBB9}" type="presOf" srcId="{43CCE6B1-7447-4112-B1CF-D3AC514349CF}" destId="{14BBA9A7-E0B5-40F3-BDF9-718769AE3E61}" srcOrd="0" destOrd="0" presId="urn:microsoft.com/office/officeart/2005/8/layout/list1"/>
    <dgm:cxn modelId="{4824BB1D-0301-44AA-A375-F9D0CB5D6273}" type="presOf" srcId="{61BB7660-31EC-4482-9E70-88BECA8526FD}" destId="{6EBDF9E3-3CC6-4D5B-A879-109FBB9B98E9}" srcOrd="0" destOrd="0" presId="urn:microsoft.com/office/officeart/2005/8/layout/list1"/>
    <dgm:cxn modelId="{00A8A9AF-0DD2-4C61-9FC2-9A19DB85117A}" srcId="{0F14151A-48B8-4F13-82E4-60FB2CD2640F}" destId="{6723F527-7304-475B-85B3-10654BF026A5}" srcOrd="0" destOrd="0" parTransId="{D71F47F6-81D5-46D2-B752-53B12BA4F7D6}" sibTransId="{8B2A5060-5C21-48DB-B5DD-DDEC96E6C598}"/>
    <dgm:cxn modelId="{2A84D151-53E8-4C93-ACAC-11C88A50A6ED}" type="presOf" srcId="{A5E485E1-A048-4C26-AB63-9E2CE3C04E6A}" destId="{CEC3FF24-044E-4966-AF8A-D0DF9B4AE87E}" srcOrd="0" destOrd="0" presId="urn:microsoft.com/office/officeart/2005/8/layout/list1"/>
    <dgm:cxn modelId="{F8C8A820-D267-4927-B565-6BF8FDEBB962}" type="presOf" srcId="{DD82A2FE-91DA-4931-A771-22C25F231BB0}" destId="{BAD87F66-7071-46BD-BEFD-0F1A654599AA}" srcOrd="0" destOrd="0" presId="urn:microsoft.com/office/officeart/2005/8/layout/list1"/>
    <dgm:cxn modelId="{4228B66D-2B23-4FB8-A32B-08E2D64A2F8C}" type="presOf" srcId="{43CCE6B1-7447-4112-B1CF-D3AC514349CF}" destId="{C1023506-A514-41A7-A4B7-982B8CFBEF5F}" srcOrd="1" destOrd="0" presId="urn:microsoft.com/office/officeart/2005/8/layout/list1"/>
    <dgm:cxn modelId="{04A61693-E38D-4DDE-8D88-4B906B5C8114}" srcId="{61BB7660-31EC-4482-9E70-88BECA8526FD}" destId="{DD82A2FE-91DA-4931-A771-22C25F231BB0}" srcOrd="2" destOrd="0" parTransId="{72BD8A62-6BBC-4CB2-B60A-797B2330C430}" sibTransId="{49A6C1B0-CEFF-4832-B9DC-5F0F1322510F}"/>
    <dgm:cxn modelId="{272818F2-EBBD-44FA-982E-1987839E503E}" type="presOf" srcId="{0F14151A-48B8-4F13-82E4-60FB2CD2640F}" destId="{192A7469-9DCB-4D5F-BC0D-0E16169BF34B}" srcOrd="1" destOrd="0" presId="urn:microsoft.com/office/officeart/2005/8/layout/list1"/>
    <dgm:cxn modelId="{BAED2A23-26FF-4BB6-96B3-AB5923956402}" srcId="{61BB7660-31EC-4482-9E70-88BECA8526FD}" destId="{0F14151A-48B8-4F13-82E4-60FB2CD2640F}" srcOrd="1" destOrd="0" parTransId="{3D58BF07-0826-45FA-845D-7DB3C2BD069C}" sibTransId="{7F03ED00-CFF2-446C-B6A0-E48490DF4B91}"/>
    <dgm:cxn modelId="{B4A3904B-88FA-4B9B-86F9-006A923B1D2D}" type="presOf" srcId="{0F14151A-48B8-4F13-82E4-60FB2CD2640F}" destId="{E5B2BEB3-3A39-415C-9E6E-352FBF981492}" srcOrd="0" destOrd="0" presId="urn:microsoft.com/office/officeart/2005/8/layout/list1"/>
    <dgm:cxn modelId="{CAB6C9A7-CDE1-4622-BCF2-23E9A34B5D8A}" type="presParOf" srcId="{6EBDF9E3-3CC6-4D5B-A879-109FBB9B98E9}" destId="{4B34CB29-186E-401B-8007-6DF62CBCBCD3}" srcOrd="0" destOrd="0" presId="urn:microsoft.com/office/officeart/2005/8/layout/list1"/>
    <dgm:cxn modelId="{610E5319-E2E5-47E9-BB05-FB7C8F5F8950}" type="presParOf" srcId="{4B34CB29-186E-401B-8007-6DF62CBCBCD3}" destId="{14BBA9A7-E0B5-40F3-BDF9-718769AE3E61}" srcOrd="0" destOrd="0" presId="urn:microsoft.com/office/officeart/2005/8/layout/list1"/>
    <dgm:cxn modelId="{020767FB-2F90-45AA-80A8-C78D41A74F21}" type="presParOf" srcId="{4B34CB29-186E-401B-8007-6DF62CBCBCD3}" destId="{C1023506-A514-41A7-A4B7-982B8CFBEF5F}" srcOrd="1" destOrd="0" presId="urn:microsoft.com/office/officeart/2005/8/layout/list1"/>
    <dgm:cxn modelId="{1184CA21-0068-483E-BED0-08BB3F098C35}" type="presParOf" srcId="{6EBDF9E3-3CC6-4D5B-A879-109FBB9B98E9}" destId="{2AABB82B-D1C2-4968-B4AF-7F4720CA9E5E}" srcOrd="1" destOrd="0" presId="urn:microsoft.com/office/officeart/2005/8/layout/list1"/>
    <dgm:cxn modelId="{39A9A994-B244-4F5C-89CC-CD520E55A915}" type="presParOf" srcId="{6EBDF9E3-3CC6-4D5B-A879-109FBB9B98E9}" destId="{CEC3FF24-044E-4966-AF8A-D0DF9B4AE87E}" srcOrd="2" destOrd="0" presId="urn:microsoft.com/office/officeart/2005/8/layout/list1"/>
    <dgm:cxn modelId="{A1A95293-7E5B-4EB5-A385-00613050EED6}" type="presParOf" srcId="{6EBDF9E3-3CC6-4D5B-A879-109FBB9B98E9}" destId="{83CC3FA9-259C-4176-90D7-24F3C198EE18}" srcOrd="3" destOrd="0" presId="urn:microsoft.com/office/officeart/2005/8/layout/list1"/>
    <dgm:cxn modelId="{7C164648-760D-4B82-8170-B5DF81E1C04E}" type="presParOf" srcId="{6EBDF9E3-3CC6-4D5B-A879-109FBB9B98E9}" destId="{B7B46913-6357-4896-84A2-218CFD432E66}" srcOrd="4" destOrd="0" presId="urn:microsoft.com/office/officeart/2005/8/layout/list1"/>
    <dgm:cxn modelId="{FCE1E34E-7EB8-4570-9CDF-523851504957}" type="presParOf" srcId="{B7B46913-6357-4896-84A2-218CFD432E66}" destId="{E5B2BEB3-3A39-415C-9E6E-352FBF981492}" srcOrd="0" destOrd="0" presId="urn:microsoft.com/office/officeart/2005/8/layout/list1"/>
    <dgm:cxn modelId="{4F985719-4C1B-4F29-A34F-3B0CD03A0436}" type="presParOf" srcId="{B7B46913-6357-4896-84A2-218CFD432E66}" destId="{192A7469-9DCB-4D5F-BC0D-0E16169BF34B}" srcOrd="1" destOrd="0" presId="urn:microsoft.com/office/officeart/2005/8/layout/list1"/>
    <dgm:cxn modelId="{3D17660E-2214-4B4B-A8B6-A961AAA05183}" type="presParOf" srcId="{6EBDF9E3-3CC6-4D5B-A879-109FBB9B98E9}" destId="{3B65A611-AB8A-4099-93AF-AB718FEE692F}" srcOrd="5" destOrd="0" presId="urn:microsoft.com/office/officeart/2005/8/layout/list1"/>
    <dgm:cxn modelId="{0D1BA70F-4833-4131-997B-2C855597EBEF}" type="presParOf" srcId="{6EBDF9E3-3CC6-4D5B-A879-109FBB9B98E9}" destId="{059B95BB-6CFE-4608-87F8-44F77D621B3B}" srcOrd="6" destOrd="0" presId="urn:microsoft.com/office/officeart/2005/8/layout/list1"/>
    <dgm:cxn modelId="{81AF1E25-F5FF-4B57-962F-166FCA8E6626}" type="presParOf" srcId="{6EBDF9E3-3CC6-4D5B-A879-109FBB9B98E9}" destId="{6000E5F5-5A2F-49E8-9EC3-9C979D8FD4D7}" srcOrd="7" destOrd="0" presId="urn:microsoft.com/office/officeart/2005/8/layout/list1"/>
    <dgm:cxn modelId="{C4D7D2AB-4078-4D46-9AC2-FDF65E8E27A8}" type="presParOf" srcId="{6EBDF9E3-3CC6-4D5B-A879-109FBB9B98E9}" destId="{8B35B71B-B441-4E2A-B1AB-8CFE330FE112}" srcOrd="8" destOrd="0" presId="urn:microsoft.com/office/officeart/2005/8/layout/list1"/>
    <dgm:cxn modelId="{3C3EC2B8-BF11-47EF-877C-8F5C33798D1D}" type="presParOf" srcId="{8B35B71B-B441-4E2A-B1AB-8CFE330FE112}" destId="{BAD87F66-7071-46BD-BEFD-0F1A654599AA}" srcOrd="0" destOrd="0" presId="urn:microsoft.com/office/officeart/2005/8/layout/list1"/>
    <dgm:cxn modelId="{183794BE-1567-479C-A401-C0869AFC3DD3}" type="presParOf" srcId="{8B35B71B-B441-4E2A-B1AB-8CFE330FE112}" destId="{C7E525CC-3BD1-42C9-8471-D77C0F6B75BB}" srcOrd="1" destOrd="0" presId="urn:microsoft.com/office/officeart/2005/8/layout/list1"/>
    <dgm:cxn modelId="{3F904E19-99E2-41CD-B40B-F8BD9CEE2322}" type="presParOf" srcId="{6EBDF9E3-3CC6-4D5B-A879-109FBB9B98E9}" destId="{23DF273F-52C6-45EC-AD85-891205602634}" srcOrd="9" destOrd="0" presId="urn:microsoft.com/office/officeart/2005/8/layout/list1"/>
    <dgm:cxn modelId="{B14EAC8A-B532-4DBF-AB04-B4F99CBBECAE}" type="presParOf" srcId="{6EBDF9E3-3CC6-4D5B-A879-109FBB9B98E9}" destId="{AA482B7C-4B51-48DC-AD99-158FA32E42C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9CF68C-0B6A-4323-9DC2-0E09C3FED5A7}" type="doc">
      <dgm:prSet loTypeId="urn:microsoft.com/office/officeart/2005/8/layout/venn2" loCatId="relationship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pPr rtl="1"/>
          <a:endParaRPr lang="fa-IR"/>
        </a:p>
      </dgm:t>
    </dgm:pt>
    <dgm:pt modelId="{888D9DA0-787B-4C37-9838-A2FE4E5CA52F}">
      <dgm:prSet custT="1"/>
      <dgm:spPr/>
      <dgm:t>
        <a:bodyPr/>
        <a:lstStyle/>
        <a:p>
          <a:pPr rtl="1"/>
          <a:r>
            <a:rPr lang="fa-IR" sz="2400" b="0" dirty="0" smtClean="0">
              <a:cs typeface="+mj-cs"/>
            </a:rPr>
            <a:t>شیر</a:t>
          </a:r>
        </a:p>
        <a:p>
          <a:pPr rtl="1"/>
          <a:r>
            <a:rPr lang="fa-IR" sz="5400" b="0" dirty="0" smtClean="0">
              <a:cs typeface="B Bardiya" pitchFamily="2" charset="-78"/>
            </a:rPr>
            <a:t>من می‌برم</a:t>
          </a:r>
          <a:endParaRPr lang="en-US" sz="5400" b="0" dirty="0">
            <a:cs typeface="B Bardiya" pitchFamily="2" charset="-78"/>
          </a:endParaRPr>
        </a:p>
      </dgm:t>
    </dgm:pt>
    <dgm:pt modelId="{847394F3-F513-4CC3-A37D-6086F02DDA90}" type="sibTrans" cxnId="{7EEEA1E4-393F-4505-9928-4DCAF49C6A6C}">
      <dgm:prSet/>
      <dgm:spPr/>
      <dgm:t>
        <a:bodyPr/>
        <a:lstStyle/>
        <a:p>
          <a:pPr rtl="1"/>
          <a:endParaRPr lang="fa-IR"/>
        </a:p>
      </dgm:t>
    </dgm:pt>
    <dgm:pt modelId="{132C3A2D-7913-4A48-ABC0-5BCB12CF9E19}" type="parTrans" cxnId="{7EEEA1E4-393F-4505-9928-4DCAF49C6A6C}">
      <dgm:prSet/>
      <dgm:spPr/>
      <dgm:t>
        <a:bodyPr/>
        <a:lstStyle/>
        <a:p>
          <a:pPr rtl="1"/>
          <a:endParaRPr lang="fa-IR"/>
        </a:p>
      </dgm:t>
    </dgm:pt>
    <dgm:pt modelId="{BFB75C9C-61BE-464D-9902-F8FB81C811C7}" type="pres">
      <dgm:prSet presAssocID="{E69CF68C-0B6A-4323-9DC2-0E09C3FED5A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A437F8A-7E55-4CA2-9C1C-04A0F655EF83}" type="pres">
      <dgm:prSet presAssocID="{E69CF68C-0B6A-4323-9DC2-0E09C3FED5A7}" presName="comp1" presStyleCnt="0"/>
      <dgm:spPr/>
      <dgm:t>
        <a:bodyPr/>
        <a:lstStyle/>
        <a:p>
          <a:pPr rtl="1"/>
          <a:endParaRPr lang="fa-IR"/>
        </a:p>
      </dgm:t>
    </dgm:pt>
    <dgm:pt modelId="{C45298AB-5D06-44B1-A2E5-D77209BB0CF6}" type="pres">
      <dgm:prSet presAssocID="{E69CF68C-0B6A-4323-9DC2-0E09C3FED5A7}" presName="circle1" presStyleLbl="node1" presStyleIdx="0" presStyleCnt="1" custLinFactNeighborX="3967" custLinFactNeighborY="1892"/>
      <dgm:spPr/>
      <dgm:t>
        <a:bodyPr/>
        <a:lstStyle/>
        <a:p>
          <a:pPr rtl="1"/>
          <a:endParaRPr lang="fa-IR"/>
        </a:p>
      </dgm:t>
    </dgm:pt>
    <dgm:pt modelId="{8BEBAE69-70BB-4E8B-8DE6-195C13DEFF6A}" type="pres">
      <dgm:prSet presAssocID="{E69CF68C-0B6A-4323-9DC2-0E09C3FED5A7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02C7849-8C04-4064-98DA-645C2D915C2B}" type="presOf" srcId="{888D9DA0-787B-4C37-9838-A2FE4E5CA52F}" destId="{8BEBAE69-70BB-4E8B-8DE6-195C13DEFF6A}" srcOrd="1" destOrd="0" presId="urn:microsoft.com/office/officeart/2005/8/layout/venn2"/>
    <dgm:cxn modelId="{77D529FE-B24B-49D4-9F38-41E64185C222}" type="presOf" srcId="{888D9DA0-787B-4C37-9838-A2FE4E5CA52F}" destId="{C45298AB-5D06-44B1-A2E5-D77209BB0CF6}" srcOrd="0" destOrd="0" presId="urn:microsoft.com/office/officeart/2005/8/layout/venn2"/>
    <dgm:cxn modelId="{7F7CF3F2-28C6-4798-A70C-75A72E6A10FD}" type="presOf" srcId="{E69CF68C-0B6A-4323-9DC2-0E09C3FED5A7}" destId="{BFB75C9C-61BE-464D-9902-F8FB81C811C7}" srcOrd="0" destOrd="0" presId="urn:microsoft.com/office/officeart/2005/8/layout/venn2"/>
    <dgm:cxn modelId="{7EEEA1E4-393F-4505-9928-4DCAF49C6A6C}" srcId="{E69CF68C-0B6A-4323-9DC2-0E09C3FED5A7}" destId="{888D9DA0-787B-4C37-9838-A2FE4E5CA52F}" srcOrd="0" destOrd="0" parTransId="{132C3A2D-7913-4A48-ABC0-5BCB12CF9E19}" sibTransId="{847394F3-F513-4CC3-A37D-6086F02DDA90}"/>
    <dgm:cxn modelId="{3B9B0449-7EDC-4BD0-987A-9206ADC7783C}" type="presParOf" srcId="{BFB75C9C-61BE-464D-9902-F8FB81C811C7}" destId="{5A437F8A-7E55-4CA2-9C1C-04A0F655EF83}" srcOrd="0" destOrd="0" presId="urn:microsoft.com/office/officeart/2005/8/layout/venn2"/>
    <dgm:cxn modelId="{2EF90E72-CFFB-4977-A34F-AD6C2AA22F99}" type="presParOf" srcId="{5A437F8A-7E55-4CA2-9C1C-04A0F655EF83}" destId="{C45298AB-5D06-44B1-A2E5-D77209BB0CF6}" srcOrd="0" destOrd="0" presId="urn:microsoft.com/office/officeart/2005/8/layout/venn2"/>
    <dgm:cxn modelId="{E2BABD52-6FDB-4174-8CFD-9A864F9999F1}" type="presParOf" srcId="{5A437F8A-7E55-4CA2-9C1C-04A0F655EF83}" destId="{8BEBAE69-70BB-4E8B-8DE6-195C13DEFF6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9CF68C-0B6A-4323-9DC2-0E09C3FED5A7}" type="doc">
      <dgm:prSet loTypeId="urn:microsoft.com/office/officeart/2005/8/layout/venn2" loCatId="relationship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pPr rtl="1"/>
          <a:endParaRPr lang="fa-IR"/>
        </a:p>
      </dgm:t>
    </dgm:pt>
    <dgm:pt modelId="{888D9DA0-787B-4C37-9838-A2FE4E5CA52F}">
      <dgm:prSet custT="1"/>
      <dgm:spPr/>
      <dgm:t>
        <a:bodyPr/>
        <a:lstStyle/>
        <a:p>
          <a:pPr rtl="1"/>
          <a:r>
            <a:rPr lang="fa-IR" sz="2400" b="0" smtClean="0">
              <a:cs typeface="+mj-cs"/>
            </a:rPr>
            <a:t>خط</a:t>
          </a:r>
          <a:endParaRPr lang="fa-IR" sz="2400" b="0" dirty="0" smtClean="0">
            <a:cs typeface="+mj-cs"/>
          </a:endParaRPr>
        </a:p>
        <a:p>
          <a:pPr rtl="1"/>
          <a:r>
            <a:rPr lang="fa-IR" sz="5400" b="0" dirty="0" smtClean="0">
              <a:cs typeface="B Bardiya" pitchFamily="2" charset="-78"/>
            </a:rPr>
            <a:t>تو می‌بازی</a:t>
          </a:r>
          <a:endParaRPr lang="en-US" sz="5400" b="0" dirty="0">
            <a:cs typeface="B Bardiya" pitchFamily="2" charset="-78"/>
          </a:endParaRPr>
        </a:p>
      </dgm:t>
    </dgm:pt>
    <dgm:pt modelId="{132C3A2D-7913-4A48-ABC0-5BCB12CF9E19}" type="parTrans" cxnId="{7EEEA1E4-393F-4505-9928-4DCAF49C6A6C}">
      <dgm:prSet/>
      <dgm:spPr/>
      <dgm:t>
        <a:bodyPr/>
        <a:lstStyle/>
        <a:p>
          <a:pPr rtl="1"/>
          <a:endParaRPr lang="fa-IR"/>
        </a:p>
      </dgm:t>
    </dgm:pt>
    <dgm:pt modelId="{847394F3-F513-4CC3-A37D-6086F02DDA90}" type="sibTrans" cxnId="{7EEEA1E4-393F-4505-9928-4DCAF49C6A6C}">
      <dgm:prSet/>
      <dgm:spPr/>
      <dgm:t>
        <a:bodyPr/>
        <a:lstStyle/>
        <a:p>
          <a:pPr rtl="1"/>
          <a:endParaRPr lang="fa-IR"/>
        </a:p>
      </dgm:t>
    </dgm:pt>
    <dgm:pt modelId="{BFB75C9C-61BE-464D-9902-F8FB81C811C7}" type="pres">
      <dgm:prSet presAssocID="{E69CF68C-0B6A-4323-9DC2-0E09C3FED5A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A437F8A-7E55-4CA2-9C1C-04A0F655EF83}" type="pres">
      <dgm:prSet presAssocID="{E69CF68C-0B6A-4323-9DC2-0E09C3FED5A7}" presName="comp1" presStyleCnt="0"/>
      <dgm:spPr/>
      <dgm:t>
        <a:bodyPr/>
        <a:lstStyle/>
        <a:p>
          <a:pPr rtl="1"/>
          <a:endParaRPr lang="fa-IR"/>
        </a:p>
      </dgm:t>
    </dgm:pt>
    <dgm:pt modelId="{C45298AB-5D06-44B1-A2E5-D77209BB0CF6}" type="pres">
      <dgm:prSet presAssocID="{E69CF68C-0B6A-4323-9DC2-0E09C3FED5A7}" presName="circle1" presStyleLbl="node1" presStyleIdx="0" presStyleCnt="1"/>
      <dgm:spPr/>
      <dgm:t>
        <a:bodyPr/>
        <a:lstStyle/>
        <a:p>
          <a:pPr rtl="1"/>
          <a:endParaRPr lang="fa-IR"/>
        </a:p>
      </dgm:t>
    </dgm:pt>
    <dgm:pt modelId="{8BEBAE69-70BB-4E8B-8DE6-195C13DEFF6A}" type="pres">
      <dgm:prSet presAssocID="{E69CF68C-0B6A-4323-9DC2-0E09C3FED5A7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DD00CC77-C040-45C9-BDF5-F99C6D4E95A7}" type="presOf" srcId="{E69CF68C-0B6A-4323-9DC2-0E09C3FED5A7}" destId="{BFB75C9C-61BE-464D-9902-F8FB81C811C7}" srcOrd="0" destOrd="0" presId="urn:microsoft.com/office/officeart/2005/8/layout/venn2"/>
    <dgm:cxn modelId="{6446A01A-64EB-4F1C-B029-C1AB58C0ABD6}" type="presOf" srcId="{888D9DA0-787B-4C37-9838-A2FE4E5CA52F}" destId="{8BEBAE69-70BB-4E8B-8DE6-195C13DEFF6A}" srcOrd="1" destOrd="0" presId="urn:microsoft.com/office/officeart/2005/8/layout/venn2"/>
    <dgm:cxn modelId="{7EEEA1E4-393F-4505-9928-4DCAF49C6A6C}" srcId="{E69CF68C-0B6A-4323-9DC2-0E09C3FED5A7}" destId="{888D9DA0-787B-4C37-9838-A2FE4E5CA52F}" srcOrd="0" destOrd="0" parTransId="{132C3A2D-7913-4A48-ABC0-5BCB12CF9E19}" sibTransId="{847394F3-F513-4CC3-A37D-6086F02DDA90}"/>
    <dgm:cxn modelId="{68413459-EAFD-4D2E-954F-DAEAEEBE9F16}" type="presOf" srcId="{888D9DA0-787B-4C37-9838-A2FE4E5CA52F}" destId="{C45298AB-5D06-44B1-A2E5-D77209BB0CF6}" srcOrd="0" destOrd="0" presId="urn:microsoft.com/office/officeart/2005/8/layout/venn2"/>
    <dgm:cxn modelId="{B451D21E-42AC-4C04-9E49-6664CD21AF5B}" type="presParOf" srcId="{BFB75C9C-61BE-464D-9902-F8FB81C811C7}" destId="{5A437F8A-7E55-4CA2-9C1C-04A0F655EF83}" srcOrd="0" destOrd="0" presId="urn:microsoft.com/office/officeart/2005/8/layout/venn2"/>
    <dgm:cxn modelId="{3F092A23-5818-432A-90C9-25C00F7852A0}" type="presParOf" srcId="{5A437F8A-7E55-4CA2-9C1C-04A0F655EF83}" destId="{C45298AB-5D06-44B1-A2E5-D77209BB0CF6}" srcOrd="0" destOrd="0" presId="urn:microsoft.com/office/officeart/2005/8/layout/venn2"/>
    <dgm:cxn modelId="{8B8428CF-D817-4B35-823C-05210F8EB255}" type="presParOf" srcId="{5A437F8A-7E55-4CA2-9C1C-04A0F655EF83}" destId="{8BEBAE69-70BB-4E8B-8DE6-195C13DEFF6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C3FF24-044E-4966-AF8A-D0DF9B4AE87E}">
      <dsp:nvSpPr>
        <dsp:cNvPr id="0" name=""/>
        <dsp:cNvSpPr/>
      </dsp:nvSpPr>
      <dsp:spPr>
        <a:xfrm>
          <a:off x="0" y="293099"/>
          <a:ext cx="393192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5161" tIns="333248" rIns="305161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/>
            <a:t>مانند هزینه‌های حسابرسی</a:t>
          </a:r>
          <a:endParaRPr lang="en-US" sz="1600" kern="1200" dirty="0"/>
        </a:p>
      </dsp:txBody>
      <dsp:txXfrm>
        <a:off x="0" y="293099"/>
        <a:ext cx="3931920" cy="680400"/>
      </dsp:txXfrm>
    </dsp:sp>
    <dsp:sp modelId="{C1023506-A514-41A7-A4B7-982B8CFBEF5F}">
      <dsp:nvSpPr>
        <dsp:cNvPr id="0" name=""/>
        <dsp:cNvSpPr/>
      </dsp:nvSpPr>
      <dsp:spPr>
        <a:xfrm>
          <a:off x="196596" y="56939"/>
          <a:ext cx="2752344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032" tIns="0" rIns="104032" bIns="0" numCol="1" spcCol="1270" anchor="ctr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/>
            <a:t>هزینه‌های مربوط به نظارت</a:t>
          </a:r>
          <a:endParaRPr lang="en-US" sz="1600" kern="1200" dirty="0"/>
        </a:p>
      </dsp:txBody>
      <dsp:txXfrm>
        <a:off x="196596" y="56939"/>
        <a:ext cx="2752344" cy="472320"/>
      </dsp:txXfrm>
    </dsp:sp>
    <dsp:sp modelId="{059B95BB-6CFE-4608-87F8-44F77D621B3B}">
      <dsp:nvSpPr>
        <dsp:cNvPr id="0" name=""/>
        <dsp:cNvSpPr/>
      </dsp:nvSpPr>
      <dsp:spPr>
        <a:xfrm>
          <a:off x="0" y="1296060"/>
          <a:ext cx="393192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5161" tIns="333248" rIns="305161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/>
            <a:t>مانند انتصاب سرمایه‌گذار خارجی و گماردن وی در هیأت مدیره</a:t>
          </a:r>
          <a:endParaRPr lang="en-US" sz="1600" kern="1200" dirty="0"/>
        </a:p>
      </dsp:txBody>
      <dsp:txXfrm>
        <a:off x="0" y="1296060"/>
        <a:ext cx="3931920" cy="907200"/>
      </dsp:txXfrm>
    </dsp:sp>
    <dsp:sp modelId="{192A7469-9DCB-4D5F-BC0D-0E16169BF34B}">
      <dsp:nvSpPr>
        <dsp:cNvPr id="0" name=""/>
        <dsp:cNvSpPr/>
      </dsp:nvSpPr>
      <dsp:spPr>
        <a:xfrm>
          <a:off x="196596" y="1059900"/>
          <a:ext cx="2752344" cy="4723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032" tIns="0" rIns="104032" bIns="0" numCol="1" spcCol="1270" anchor="ctr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/>
            <a:t>هزینه‌های مربوط به ساختار</a:t>
          </a:r>
          <a:endParaRPr lang="en-US" sz="1600" kern="1200" dirty="0"/>
        </a:p>
      </dsp:txBody>
      <dsp:txXfrm>
        <a:off x="196596" y="1059900"/>
        <a:ext cx="2752344" cy="472320"/>
      </dsp:txXfrm>
    </dsp:sp>
    <dsp:sp modelId="{AA482B7C-4B51-48DC-AD99-158FA32E42CB}">
      <dsp:nvSpPr>
        <dsp:cNvPr id="0" name=""/>
        <dsp:cNvSpPr/>
      </dsp:nvSpPr>
      <dsp:spPr>
        <a:xfrm>
          <a:off x="0" y="2525820"/>
          <a:ext cx="393192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5161" tIns="333248" rIns="305161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/>
            <a:t>مانند منوط نمودن برخی از اقدام‌های مدیر به آرای سهامداران</a:t>
          </a:r>
          <a:endParaRPr lang="en-US" sz="1600" kern="1200" dirty="0"/>
        </a:p>
      </dsp:txBody>
      <dsp:txXfrm>
        <a:off x="0" y="2525820"/>
        <a:ext cx="3931920" cy="907200"/>
      </dsp:txXfrm>
    </dsp:sp>
    <dsp:sp modelId="{C7E525CC-3BD1-42C9-8471-D77C0F6B75BB}">
      <dsp:nvSpPr>
        <dsp:cNvPr id="0" name=""/>
        <dsp:cNvSpPr/>
      </dsp:nvSpPr>
      <dsp:spPr>
        <a:xfrm>
          <a:off x="196596" y="2289660"/>
          <a:ext cx="2752344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032" tIns="0" rIns="104032" bIns="0" numCol="1" spcCol="1270" anchor="ctr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/>
            <a:t>هزینه‌های فرصت</a:t>
          </a:r>
          <a:endParaRPr lang="en-US" sz="1600" kern="1200" dirty="0"/>
        </a:p>
      </dsp:txBody>
      <dsp:txXfrm>
        <a:off x="196596" y="2289660"/>
        <a:ext cx="2752344" cy="4723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5298AB-5D06-44B1-A2E5-D77209BB0CF6}">
      <dsp:nvSpPr>
        <dsp:cNvPr id="0" name=""/>
        <dsp:cNvSpPr/>
      </dsp:nvSpPr>
      <dsp:spPr>
        <a:xfrm>
          <a:off x="1935500" y="0"/>
          <a:ext cx="4187952" cy="4187952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shade val="5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0" kern="1200" dirty="0" smtClean="0">
              <a:cs typeface="+mj-cs"/>
            </a:rPr>
            <a:t>شیر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400" b="0" kern="1200" dirty="0" smtClean="0">
              <a:cs typeface="B Bardiya" pitchFamily="2" charset="-78"/>
            </a:rPr>
            <a:t>من می‌برم</a:t>
          </a:r>
          <a:endParaRPr lang="en-US" sz="5400" b="0" kern="1200" dirty="0">
            <a:cs typeface="B Bardiya" pitchFamily="2" charset="-78"/>
          </a:endParaRPr>
        </a:p>
      </dsp:txBody>
      <dsp:txXfrm>
        <a:off x="2548811" y="1046988"/>
        <a:ext cx="2961329" cy="209397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5298AB-5D06-44B1-A2E5-D77209BB0CF6}">
      <dsp:nvSpPr>
        <dsp:cNvPr id="0" name=""/>
        <dsp:cNvSpPr/>
      </dsp:nvSpPr>
      <dsp:spPr>
        <a:xfrm>
          <a:off x="1997964" y="0"/>
          <a:ext cx="4187952" cy="4187952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shade val="5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0" kern="1200" smtClean="0">
              <a:cs typeface="+mj-cs"/>
            </a:rPr>
            <a:t>خط</a:t>
          </a:r>
          <a:endParaRPr lang="fa-IR" sz="2400" b="0" kern="1200" dirty="0" smtClean="0">
            <a:cs typeface="+mj-cs"/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400" b="0" kern="1200" dirty="0" smtClean="0">
              <a:cs typeface="B Bardiya" pitchFamily="2" charset="-78"/>
            </a:rPr>
            <a:t>تو می‌بازی</a:t>
          </a:r>
          <a:endParaRPr lang="en-US" sz="5400" b="0" kern="1200" dirty="0">
            <a:cs typeface="B Bardiya" pitchFamily="2" charset="-78"/>
          </a:endParaRPr>
        </a:p>
      </dsp:txBody>
      <dsp:txXfrm>
        <a:off x="2611275" y="1046988"/>
        <a:ext cx="2961329" cy="2093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217398-48AB-4D02-914B-90AA55F90B39}" type="datetimeFigureOut">
              <a:rPr lang="fa-IR" smtClean="0"/>
              <a:pPr/>
              <a:t>1430/12/23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60B429E-23D9-4F31-8608-93B04BAEF38D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10</a:t>
            </a:fld>
            <a:endParaRPr lang="fa-I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11</a:t>
            </a:fld>
            <a:endParaRPr lang="fa-I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12</a:t>
            </a:fld>
            <a:endParaRPr lang="fa-I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13</a:t>
            </a:fld>
            <a:endParaRPr lang="fa-I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14</a:t>
            </a:fld>
            <a:endParaRPr lang="fa-I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15</a:t>
            </a:fld>
            <a:endParaRPr lang="fa-I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22B02-F601-459D-A92D-908F6C4C0CCA}" type="slidenum">
              <a:rPr lang="fa-IR" smtClean="0"/>
              <a:pPr/>
              <a:t>16</a:t>
            </a:fld>
            <a:endParaRPr lang="fa-I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17</a:t>
            </a:fld>
            <a:endParaRPr lang="fa-I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18</a:t>
            </a:fld>
            <a:endParaRPr lang="fa-I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19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20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8</a:t>
            </a:fld>
            <a:endParaRPr lang="fa-I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B429E-23D9-4F31-8608-93B04BAEF38D}" type="slidenum">
              <a:rPr lang="fa-IR" smtClean="0"/>
              <a:pPr/>
              <a:t>9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504BA-9921-4BBB-A77D-CDAB2DC1ADEA}" type="datetimeFigureOut">
              <a:rPr lang="fa-IR" smtClean="0"/>
              <a:pPr/>
              <a:t>1430/12/23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FFFBF1-0965-4D4B-B8CE-B2C3A843206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504BA-9921-4BBB-A77D-CDAB2DC1ADEA}" type="datetimeFigureOut">
              <a:rPr lang="fa-IR" smtClean="0"/>
              <a:pPr/>
              <a:t>1430/12/23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FFFBF1-0965-4D4B-B8CE-B2C3A843206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504BA-9921-4BBB-A77D-CDAB2DC1ADEA}" type="datetimeFigureOut">
              <a:rPr lang="fa-IR" smtClean="0"/>
              <a:pPr/>
              <a:t>1430/12/23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FFFBF1-0965-4D4B-B8CE-B2C3A843206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504BA-9921-4BBB-A77D-CDAB2DC1ADEA}" type="datetimeFigureOut">
              <a:rPr lang="fa-IR" smtClean="0"/>
              <a:pPr/>
              <a:t>1430/12/23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FFFBF1-0965-4D4B-B8CE-B2C3A843206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extBox 6"/>
          <p:cNvSpPr txBox="1"/>
          <p:nvPr userDrawn="1"/>
        </p:nvSpPr>
        <p:spPr>
          <a:xfrm>
            <a:off x="533400" y="6096000"/>
            <a:ext cx="32004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حسین عبده تبریزی-میثم</a:t>
            </a:r>
            <a:r>
              <a:rPr lang="fa-IR" sz="1600" b="1" cap="all" spc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رادپور</a:t>
            </a:r>
            <a:endParaRPr lang="fa-IR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504BA-9921-4BBB-A77D-CDAB2DC1ADEA}" type="datetimeFigureOut">
              <a:rPr lang="fa-IR" smtClean="0"/>
              <a:pPr/>
              <a:t>1430/12/23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FFFBF1-0965-4D4B-B8CE-B2C3A843206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504BA-9921-4BBB-A77D-CDAB2DC1ADEA}" type="datetimeFigureOut">
              <a:rPr lang="fa-IR" smtClean="0"/>
              <a:pPr/>
              <a:t>1430/12/23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FFFBF1-0965-4D4B-B8CE-B2C3A843206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extBox 7"/>
          <p:cNvSpPr txBox="1"/>
          <p:nvPr userDrawn="1"/>
        </p:nvSpPr>
        <p:spPr>
          <a:xfrm>
            <a:off x="533400" y="6096000"/>
            <a:ext cx="32004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حسین عبده تبریزی-میثم</a:t>
            </a:r>
            <a:r>
              <a:rPr lang="fa-IR" sz="1600" b="1" cap="all" spc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رادپور</a:t>
            </a:r>
            <a:endParaRPr lang="fa-IR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504BA-9921-4BBB-A77D-CDAB2DC1ADEA}" type="datetimeFigureOut">
              <a:rPr lang="fa-IR" smtClean="0"/>
              <a:pPr/>
              <a:t>1430/12/23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FFFBF1-0965-4D4B-B8CE-B2C3A843206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extBox 9"/>
          <p:cNvSpPr txBox="1"/>
          <p:nvPr userDrawn="1"/>
        </p:nvSpPr>
        <p:spPr>
          <a:xfrm>
            <a:off x="533400" y="6096000"/>
            <a:ext cx="32004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حسین عبده تبریزی-میثم</a:t>
            </a:r>
            <a:r>
              <a:rPr lang="fa-IR" sz="1600" b="1" cap="all" spc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رادپور</a:t>
            </a:r>
            <a:endParaRPr lang="fa-IR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504BA-9921-4BBB-A77D-CDAB2DC1ADEA}" type="datetimeFigureOut">
              <a:rPr lang="fa-IR" smtClean="0"/>
              <a:pPr/>
              <a:t>1430/12/23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FFFBF1-0965-4D4B-B8CE-B2C3A843206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504BA-9921-4BBB-A77D-CDAB2DC1ADEA}" type="datetimeFigureOut">
              <a:rPr lang="fa-IR" smtClean="0"/>
              <a:pPr/>
              <a:t>1430/12/23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FFFBF1-0965-4D4B-B8CE-B2C3A843206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504BA-9921-4BBB-A77D-CDAB2DC1ADEA}" type="datetimeFigureOut">
              <a:rPr lang="fa-IR" smtClean="0"/>
              <a:pPr/>
              <a:t>1430/12/23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FFFBF1-0965-4D4B-B8CE-B2C3A843206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504BA-9921-4BBB-A77D-CDAB2DC1ADEA}" type="datetimeFigureOut">
              <a:rPr lang="fa-IR" smtClean="0"/>
              <a:pPr/>
              <a:t>1430/12/23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FFFBF1-0965-4D4B-B8CE-B2C3A843206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CE504BA-9921-4BBB-A77D-CDAB2DC1ADEA}" type="datetimeFigureOut">
              <a:rPr lang="fa-IR" smtClean="0"/>
              <a:pPr/>
              <a:t>1430/12/23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FFFBF1-0965-4D4B-B8CE-B2C3A843206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676400"/>
            <a:ext cx="7772400" cy="1828800"/>
          </a:xfrm>
        </p:spPr>
        <p:txBody>
          <a:bodyPr/>
          <a:lstStyle/>
          <a:p>
            <a:pPr algn="ctr"/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نظریۀ نمایندگی شرکت‌ها در بنگاه اقتصادی</a:t>
            </a:r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142232"/>
            <a:ext cx="7772400" cy="1344168"/>
          </a:xfrm>
        </p:spPr>
        <p:txBody>
          <a:bodyPr>
            <a:normAutofit/>
          </a:bodyPr>
          <a:lstStyle/>
          <a:p>
            <a:r>
              <a:rPr lang="fa-IR" b="1" dirty="0" smtClean="0">
                <a:solidFill>
                  <a:srgbClr val="0070C0"/>
                </a:solidFill>
                <a:latin typeface="Arabic Typesetting" pitchFamily="66" charset="-78"/>
                <a:ea typeface="Arial Unicode MS" pitchFamily="34" charset="-128"/>
                <a:cs typeface="B Elham" pitchFamily="2" charset="-78"/>
              </a:rPr>
              <a:t>ویرایش دوم: تهران- آبان ماه 88 </a:t>
            </a:r>
          </a:p>
          <a:p>
            <a:endParaRPr lang="fa-IR" b="1" dirty="0" smtClean="0">
              <a:solidFill>
                <a:srgbClr val="0070C0"/>
              </a:solidFill>
              <a:latin typeface="Arabic Typesetting" pitchFamily="66" charset="-78"/>
              <a:ea typeface="Arial Unicode MS" pitchFamily="34" charset="-128"/>
              <a:cs typeface="B Elham" pitchFamily="2" charset="-78"/>
            </a:endParaRPr>
          </a:p>
          <a:p>
            <a:endParaRPr lang="fa-IR" b="1" dirty="0" smtClean="0">
              <a:solidFill>
                <a:srgbClr val="0070C0"/>
              </a:solidFill>
              <a:latin typeface="Arabic Typesetting" pitchFamily="66" charset="-78"/>
              <a:ea typeface="Arial Unicode MS" pitchFamily="34" charset="-128"/>
              <a:cs typeface="B Elham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4724400"/>
            <a:ext cx="33528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ea typeface="Arial Unicode MS" pitchFamily="34" charset="-128"/>
                <a:cs typeface="B Elham" pitchFamily="2" charset="-78"/>
              </a:rPr>
              <a:t>حسین عبده تبریزی</a:t>
            </a:r>
          </a:p>
          <a:p>
            <a:pPr algn="ctr"/>
            <a:r>
              <a:rPr lang="fa-IR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ypesetting" pitchFamily="66" charset="-78"/>
                <a:ea typeface="Arial Unicode MS" pitchFamily="34" charset="-128"/>
                <a:cs typeface="B Elham" pitchFamily="2" charset="-78"/>
              </a:rPr>
              <a:t>میثم رادپور</a:t>
            </a:r>
            <a:endParaRPr lang="fa-IR" sz="32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abic Typesetting" pitchFamily="66" charset="-78"/>
              <a:ea typeface="Arial Unicode MS" pitchFamily="34" charset="-128"/>
              <a:cs typeface="B Elham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0" dirty="0" smtClean="0"/>
              <a:t>هزینه‌های نمایندگی</a:t>
            </a:r>
            <a:endParaRPr lang="fa-IR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a-IR" dirty="0" smtClean="0"/>
              <a:t>انواع</a:t>
            </a:r>
            <a:endParaRPr lang="fa-I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a-IR" dirty="0" smtClean="0"/>
              <a:t>تعریف</a:t>
            </a:r>
            <a:endParaRPr lang="fa-I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607224" y="1447800"/>
          <a:ext cx="3931920" cy="3489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Low">
              <a:buNone/>
            </a:pPr>
            <a:r>
              <a:rPr lang="fa-IR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/>
                <a:cs typeface="B Nazanin" pitchFamily="2" charset="-78"/>
              </a:rPr>
              <a:t>   تمامی هزینه‌هایی که سهامداران باید تحمل کنند تا مدیران را تشویق نمایند که در راه به حداکثر رساندن قیمت سهام شرکت ( و نه در راه تأمین هدف‌ها و منافع شخصی خویش) گام بردارند.</a:t>
            </a:r>
            <a:endParaRPr lang="en-US" sz="27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/>
              <a:cs typeface="B Nazanin" pitchFamily="2" charset="-78"/>
            </a:endParaRPr>
          </a:p>
          <a:p>
            <a:pPr algn="ctr"/>
            <a:endParaRPr lang="fa-IR" sz="27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  <p:bldGraphic spid="7" grpId="0">
        <p:bldAsOne/>
      </p:bldGraphic>
      <p:bldP spid="6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0" dirty="0" smtClean="0"/>
              <a:t>راه‌حل‌های افراطی مسألۀ نمایندگی</a:t>
            </a:r>
            <a:endParaRPr lang="en-US" b="0" dirty="0"/>
          </a:p>
        </p:txBody>
      </p:sp>
      <p:sp>
        <p:nvSpPr>
          <p:cNvPr id="6" name="Shape 5"/>
          <p:cNvSpPr/>
          <p:nvPr/>
        </p:nvSpPr>
        <p:spPr>
          <a:xfrm>
            <a:off x="502920" y="987551"/>
            <a:ext cx="8183880" cy="3273552"/>
          </a:xfrm>
          <a:prstGeom prst="leftRightRibb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1484985" y="1560423"/>
            <a:ext cx="2700680" cy="1604040"/>
          </a:xfrm>
          <a:custGeom>
            <a:avLst/>
            <a:gdLst>
              <a:gd name="connsiteX0" fmla="*/ 0 w 2700680"/>
              <a:gd name="connsiteY0" fmla="*/ 0 h 1604040"/>
              <a:gd name="connsiteX1" fmla="*/ 2700680 w 2700680"/>
              <a:gd name="connsiteY1" fmla="*/ 0 h 1604040"/>
              <a:gd name="connsiteX2" fmla="*/ 2700680 w 2700680"/>
              <a:gd name="connsiteY2" fmla="*/ 1604040 h 1604040"/>
              <a:gd name="connsiteX3" fmla="*/ 0 w 2700680"/>
              <a:gd name="connsiteY3" fmla="*/ 1604040 h 1604040"/>
              <a:gd name="connsiteX4" fmla="*/ 0 w 2700680"/>
              <a:gd name="connsiteY4" fmla="*/ 0 h 160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0680" h="1604040">
                <a:moveTo>
                  <a:pt x="0" y="0"/>
                </a:moveTo>
                <a:lnTo>
                  <a:pt x="2700680" y="0"/>
                </a:lnTo>
                <a:lnTo>
                  <a:pt x="2700680" y="1604040"/>
                </a:lnTo>
                <a:lnTo>
                  <a:pt x="0" y="16040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7564" rIns="0" bIns="72390" numCol="1" spcCol="1270" anchor="ctr" anchorCtr="0">
            <a:noAutofit/>
          </a:bodyPr>
          <a:lstStyle/>
          <a:p>
            <a:pPr lvl="0" algn="ctr" defTabSz="844550" rtl="1">
              <a:spcBef>
                <a:spcPct val="0"/>
              </a:spcBef>
              <a:spcAft>
                <a:spcPct val="35000"/>
              </a:spcAft>
            </a:pPr>
            <a:r>
              <a:rPr lang="fa-IR" sz="1900" b="1" kern="1200" dirty="0" smtClean="0">
                <a:cs typeface="B Nazanin" pitchFamily="2" charset="-78"/>
              </a:rPr>
              <a:t>تعیین حقوق و مزایای مدیر تنها بر مبنای قیمت سهام</a:t>
            </a:r>
            <a:endParaRPr lang="fa-IR" sz="1900" b="1" kern="1200" dirty="0">
              <a:cs typeface="B Nazanin" pitchFamily="2" charset="-78"/>
            </a:endParaRPr>
          </a:p>
          <a:p>
            <a:pPr marL="114300" lvl="1" indent="-114300" algn="r" defTabSz="66675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500" kern="1200" dirty="0" smtClean="0">
                <a:cs typeface="B Nazanin" pitchFamily="2" charset="-78"/>
              </a:rPr>
              <a:t>هزینه‌های نمایندگی کم می‌شود.</a:t>
            </a:r>
            <a:endParaRPr lang="en-US" sz="1500" kern="1200" dirty="0">
              <a:cs typeface="B Nazanin" pitchFamily="2" charset="-78"/>
            </a:endParaRPr>
          </a:p>
          <a:p>
            <a:pPr marL="114300" lvl="1" indent="-114300" algn="r" defTabSz="66675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500" kern="1200" dirty="0" smtClean="0">
                <a:cs typeface="B Nazanin" pitchFamily="2" charset="-78"/>
              </a:rPr>
              <a:t>استخدام مدیر شایسته مشکل می‌شود.</a:t>
            </a:r>
            <a:endParaRPr lang="en-US" sz="1500" kern="1200" dirty="0">
              <a:cs typeface="B Nazanin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594860" y="2084191"/>
            <a:ext cx="3191713" cy="1604040"/>
          </a:xfrm>
          <a:custGeom>
            <a:avLst/>
            <a:gdLst>
              <a:gd name="connsiteX0" fmla="*/ 0 w 3191713"/>
              <a:gd name="connsiteY0" fmla="*/ 0 h 1604040"/>
              <a:gd name="connsiteX1" fmla="*/ 3191713 w 3191713"/>
              <a:gd name="connsiteY1" fmla="*/ 0 h 1604040"/>
              <a:gd name="connsiteX2" fmla="*/ 3191713 w 3191713"/>
              <a:gd name="connsiteY2" fmla="*/ 1604040 h 1604040"/>
              <a:gd name="connsiteX3" fmla="*/ 0 w 3191713"/>
              <a:gd name="connsiteY3" fmla="*/ 1604040 h 1604040"/>
              <a:gd name="connsiteX4" fmla="*/ 0 w 3191713"/>
              <a:gd name="connsiteY4" fmla="*/ 0 h 160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1713" h="1604040">
                <a:moveTo>
                  <a:pt x="0" y="0"/>
                </a:moveTo>
                <a:lnTo>
                  <a:pt x="3191713" y="0"/>
                </a:lnTo>
                <a:lnTo>
                  <a:pt x="3191713" y="1604040"/>
                </a:lnTo>
                <a:lnTo>
                  <a:pt x="0" y="16040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7564" rIns="0" bIns="72390" numCol="1" spcCol="1270" anchor="ctr" anchorCtr="0">
            <a:noAutofit/>
          </a:bodyPr>
          <a:lstStyle/>
          <a:p>
            <a:pPr lvl="0" algn="ctr" defTabSz="844550" rtl="1">
              <a:spcBef>
                <a:spcPct val="0"/>
              </a:spcBef>
              <a:spcAft>
                <a:spcPct val="35000"/>
              </a:spcAft>
            </a:pPr>
            <a:r>
              <a:rPr lang="fa-IR" sz="1900" b="1" kern="1200" dirty="0" smtClean="0">
                <a:cs typeface="B Nazanin" pitchFamily="2" charset="-78"/>
              </a:rPr>
              <a:t>نظارت و کنترل تمام اقدامات و تصمیمات مدیر </a:t>
            </a:r>
            <a:endParaRPr lang="fa-IR" sz="1900" b="1" kern="1200" dirty="0">
              <a:cs typeface="B Nazanin" pitchFamily="2" charset="-78"/>
            </a:endParaRPr>
          </a:p>
          <a:p>
            <a:pPr marL="114300" lvl="1" indent="-114300" algn="r" defTabSz="66675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500" kern="1200" dirty="0" smtClean="0">
                <a:cs typeface="B Nazanin" pitchFamily="2" charset="-78"/>
              </a:rPr>
              <a:t>هزینه‌های نمایندگی زیاد می‌شود.</a:t>
            </a:r>
            <a:endParaRPr lang="en-US" sz="1500" kern="1200" dirty="0">
              <a:cs typeface="B Nazanin" pitchFamily="2" charset="-78"/>
            </a:endParaRPr>
          </a:p>
          <a:p>
            <a:pPr marL="114300" lvl="1" indent="-114300" algn="r" defTabSz="666750" rtl="1"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1500" kern="1200" dirty="0" smtClean="0">
                <a:cs typeface="B Nazanin" pitchFamily="2" charset="-78"/>
              </a:rPr>
              <a:t>کارایی پایینی دارد.</a:t>
            </a:r>
            <a:endParaRPr lang="en-US" sz="1500" kern="12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0" dirty="0" smtClean="0"/>
              <a:t>سازوکارهای ایجاد انگیزه در مدیران</a:t>
            </a:r>
            <a:endParaRPr lang="fa-IR" b="0" dirty="0"/>
          </a:p>
        </p:txBody>
      </p:sp>
      <p:sp>
        <p:nvSpPr>
          <p:cNvPr id="5" name="Freeform 4"/>
          <p:cNvSpPr/>
          <p:nvPr/>
        </p:nvSpPr>
        <p:spPr>
          <a:xfrm>
            <a:off x="2599059" y="852495"/>
            <a:ext cx="4163080" cy="4163080"/>
          </a:xfrm>
          <a:custGeom>
            <a:avLst/>
            <a:gdLst>
              <a:gd name="connsiteX0" fmla="*/ 2081542 w 4163080"/>
              <a:gd name="connsiteY0" fmla="*/ 0 h 4163080"/>
              <a:gd name="connsiteX1" fmla="*/ 3884208 w 4163080"/>
              <a:gd name="connsiteY1" fmla="*/ 1040773 h 4163080"/>
              <a:gd name="connsiteX2" fmla="*/ 3884204 w 4163080"/>
              <a:gd name="connsiteY2" fmla="*/ 3122314 h 4163080"/>
              <a:gd name="connsiteX3" fmla="*/ 2081540 w 4163080"/>
              <a:gd name="connsiteY3" fmla="*/ 2081540 h 4163080"/>
              <a:gd name="connsiteX4" fmla="*/ 2081542 w 4163080"/>
              <a:gd name="connsiteY4" fmla="*/ 0 h 416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3080" h="4163080">
                <a:moveTo>
                  <a:pt x="2081542" y="0"/>
                </a:moveTo>
                <a:cubicBezTo>
                  <a:pt x="2825205" y="1"/>
                  <a:pt x="3512378" y="396741"/>
                  <a:pt x="3884208" y="1040773"/>
                </a:cubicBezTo>
                <a:cubicBezTo>
                  <a:pt x="4256038" y="1684805"/>
                  <a:pt x="4256037" y="2478284"/>
                  <a:pt x="3884204" y="3122314"/>
                </a:cubicBezTo>
                <a:lnTo>
                  <a:pt x="2081540" y="2081540"/>
                </a:lnTo>
                <a:cubicBezTo>
                  <a:pt x="2081541" y="1387693"/>
                  <a:pt x="2081541" y="693847"/>
                  <a:pt x="2081542" y="0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24522" tIns="912656" rIns="512704" bIns="2072372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0" kern="1200" dirty="0" smtClean="0"/>
              <a:t>سیستم جبران خدمات</a:t>
            </a:r>
            <a:endParaRPr lang="fa-IR" sz="2400" b="0" kern="1200" dirty="0"/>
          </a:p>
        </p:txBody>
      </p:sp>
      <p:sp>
        <p:nvSpPr>
          <p:cNvPr id="6" name="Freeform 5"/>
          <p:cNvSpPr/>
          <p:nvPr/>
        </p:nvSpPr>
        <p:spPr>
          <a:xfrm>
            <a:off x="2513319" y="1001176"/>
            <a:ext cx="4163080" cy="4163080"/>
          </a:xfrm>
          <a:custGeom>
            <a:avLst/>
            <a:gdLst>
              <a:gd name="connsiteX0" fmla="*/ 3884206 w 4163080"/>
              <a:gd name="connsiteY0" fmla="*/ 3122310 h 4163080"/>
              <a:gd name="connsiteX1" fmla="*/ 2081538 w 4163080"/>
              <a:gd name="connsiteY1" fmla="*/ 4163080 h 4163080"/>
              <a:gd name="connsiteX2" fmla="*/ 278871 w 4163080"/>
              <a:gd name="connsiteY2" fmla="*/ 3122308 h 4163080"/>
              <a:gd name="connsiteX3" fmla="*/ 2081540 w 4163080"/>
              <a:gd name="connsiteY3" fmla="*/ 2081540 h 4163080"/>
              <a:gd name="connsiteX4" fmla="*/ 3884206 w 4163080"/>
              <a:gd name="connsiteY4" fmla="*/ 3122310 h 416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3080" h="4163080">
                <a:moveTo>
                  <a:pt x="3884206" y="3122310"/>
                </a:moveTo>
                <a:cubicBezTo>
                  <a:pt x="3512374" y="3766341"/>
                  <a:pt x="2825201" y="4163080"/>
                  <a:pt x="2081538" y="4163080"/>
                </a:cubicBezTo>
                <a:cubicBezTo>
                  <a:pt x="1337875" y="4163080"/>
                  <a:pt x="650702" y="3766339"/>
                  <a:pt x="278871" y="3122308"/>
                </a:cubicBezTo>
                <a:lnTo>
                  <a:pt x="2081540" y="2081540"/>
                </a:lnTo>
                <a:lnTo>
                  <a:pt x="3884206" y="312231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533601"/>
              <a:satOff val="2618"/>
              <a:lumOff val="-4804"/>
              <a:alphaOff val="0"/>
            </a:schemeClr>
          </a:fillRef>
          <a:effectRef idx="2">
            <a:schemeClr val="accent2">
              <a:hueOff val="-4533601"/>
              <a:satOff val="2618"/>
              <a:lumOff val="-480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21690" tIns="2731526" rIns="972129" bIns="402184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0" kern="1200" dirty="0" smtClean="0"/>
              <a:t>خطر اخراج‌شدن</a:t>
            </a:r>
            <a:endParaRPr lang="fa-IR" sz="2400" b="0" kern="1200" dirty="0"/>
          </a:p>
        </p:txBody>
      </p:sp>
      <p:sp>
        <p:nvSpPr>
          <p:cNvPr id="8" name="Freeform 7"/>
          <p:cNvSpPr/>
          <p:nvPr/>
        </p:nvSpPr>
        <p:spPr>
          <a:xfrm>
            <a:off x="2427580" y="852495"/>
            <a:ext cx="4163080" cy="4163080"/>
          </a:xfrm>
          <a:custGeom>
            <a:avLst/>
            <a:gdLst>
              <a:gd name="connsiteX0" fmla="*/ 278872 w 4163080"/>
              <a:gd name="connsiteY0" fmla="*/ 3122308 h 4163080"/>
              <a:gd name="connsiteX1" fmla="*/ 278874 w 4163080"/>
              <a:gd name="connsiteY1" fmla="*/ 1040768 h 4163080"/>
              <a:gd name="connsiteX2" fmla="*/ 2081542 w 4163080"/>
              <a:gd name="connsiteY2" fmla="*/ 0 h 4163080"/>
              <a:gd name="connsiteX3" fmla="*/ 2081540 w 4163080"/>
              <a:gd name="connsiteY3" fmla="*/ 2081540 h 4163080"/>
              <a:gd name="connsiteX4" fmla="*/ 278872 w 4163080"/>
              <a:gd name="connsiteY4" fmla="*/ 3122308 h 416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3080" h="4163080">
                <a:moveTo>
                  <a:pt x="278872" y="3122308"/>
                </a:moveTo>
                <a:cubicBezTo>
                  <a:pt x="-92959" y="2478277"/>
                  <a:pt x="-92958" y="1684798"/>
                  <a:pt x="278874" y="1040768"/>
                </a:cubicBezTo>
                <a:cubicBezTo>
                  <a:pt x="650706" y="396738"/>
                  <a:pt x="1337879" y="-1"/>
                  <a:pt x="2081542" y="0"/>
                </a:cubicBezTo>
                <a:cubicBezTo>
                  <a:pt x="2081541" y="693847"/>
                  <a:pt x="2081541" y="1387693"/>
                  <a:pt x="2081540" y="2081540"/>
                </a:cubicBezTo>
                <a:lnTo>
                  <a:pt x="278872" y="3122308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9067202"/>
              <a:satOff val="5236"/>
              <a:lumOff val="-9607"/>
              <a:alphaOff val="0"/>
            </a:schemeClr>
          </a:fillRef>
          <a:effectRef idx="2">
            <a:schemeClr val="accent2">
              <a:hueOff val="-9067202"/>
              <a:satOff val="5236"/>
              <a:lumOff val="-960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2703" tIns="912656" rIns="2224523" bIns="2072372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0" kern="1200" dirty="0" smtClean="0"/>
              <a:t>خطربلعیده‌شدن</a:t>
            </a:r>
            <a:endParaRPr lang="fa-IR" sz="2400" b="0" kern="1200" dirty="0"/>
          </a:p>
        </p:txBody>
      </p:sp>
      <p:sp>
        <p:nvSpPr>
          <p:cNvPr id="9" name="Circular Arrow 8"/>
          <p:cNvSpPr/>
          <p:nvPr/>
        </p:nvSpPr>
        <p:spPr>
          <a:xfrm>
            <a:off x="2341688" y="594780"/>
            <a:ext cx="4678509" cy="4678509"/>
          </a:xfrm>
          <a:prstGeom prst="circularArrow">
            <a:avLst>
              <a:gd name="adj1" fmla="val 5085"/>
              <a:gd name="adj2" fmla="val 327528"/>
              <a:gd name="adj3" fmla="val 1472472"/>
              <a:gd name="adj4" fmla="val 16199432"/>
              <a:gd name="adj5" fmla="val 5932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Circular Arrow 9"/>
          <p:cNvSpPr/>
          <p:nvPr/>
        </p:nvSpPr>
        <p:spPr>
          <a:xfrm>
            <a:off x="2255605" y="743198"/>
            <a:ext cx="4678509" cy="4678509"/>
          </a:xfrm>
          <a:prstGeom prst="circularArrow">
            <a:avLst>
              <a:gd name="adj1" fmla="val 5085"/>
              <a:gd name="adj2" fmla="val 327528"/>
              <a:gd name="adj3" fmla="val 8671970"/>
              <a:gd name="adj4" fmla="val 1800502"/>
              <a:gd name="adj5" fmla="val 5932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4533601"/>
              <a:satOff val="2618"/>
              <a:lumOff val="-4804"/>
              <a:alphaOff val="0"/>
            </a:schemeClr>
          </a:fillRef>
          <a:effectRef idx="2">
            <a:schemeClr val="accent2">
              <a:hueOff val="-4533601"/>
              <a:satOff val="2618"/>
              <a:lumOff val="-480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Circular Arrow 10"/>
          <p:cNvSpPr/>
          <p:nvPr/>
        </p:nvSpPr>
        <p:spPr>
          <a:xfrm>
            <a:off x="2169522" y="594780"/>
            <a:ext cx="4678509" cy="4678509"/>
          </a:xfrm>
          <a:prstGeom prst="circularArrow">
            <a:avLst>
              <a:gd name="adj1" fmla="val 5085"/>
              <a:gd name="adj2" fmla="val 327528"/>
              <a:gd name="adj3" fmla="val 15873039"/>
              <a:gd name="adj4" fmla="val 9000000"/>
              <a:gd name="adj5" fmla="val 5932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9067202"/>
              <a:satOff val="5236"/>
              <a:lumOff val="-9607"/>
              <a:alphaOff val="0"/>
            </a:schemeClr>
          </a:fillRef>
          <a:effectRef idx="2">
            <a:schemeClr val="accent2">
              <a:hueOff val="-9067202"/>
              <a:satOff val="5236"/>
              <a:lumOff val="-960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762000"/>
            <a:ext cx="7772400" cy="18288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دومین تعارض نمایندگی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 rot="21600000">
            <a:off x="1144702" y="3125055"/>
            <a:ext cx="3351089" cy="3351088"/>
          </a:xfrm>
          <a:custGeom>
            <a:avLst/>
            <a:gdLst>
              <a:gd name="connsiteX0" fmla="*/ 0 w 3351088"/>
              <a:gd name="connsiteY0" fmla="*/ 2178207 h 3351088"/>
              <a:gd name="connsiteX1" fmla="*/ 837772 w 3351088"/>
              <a:gd name="connsiteY1" fmla="*/ 2178207 h 3351088"/>
              <a:gd name="connsiteX2" fmla="*/ 837772 w 3351088"/>
              <a:gd name="connsiteY2" fmla="*/ 0 h 3351088"/>
              <a:gd name="connsiteX3" fmla="*/ 2513316 w 3351088"/>
              <a:gd name="connsiteY3" fmla="*/ 0 h 3351088"/>
              <a:gd name="connsiteX4" fmla="*/ 2513316 w 3351088"/>
              <a:gd name="connsiteY4" fmla="*/ 2178207 h 3351088"/>
              <a:gd name="connsiteX5" fmla="*/ 3351088 w 3351088"/>
              <a:gd name="connsiteY5" fmla="*/ 2178207 h 3351088"/>
              <a:gd name="connsiteX6" fmla="*/ 1675544 w 3351088"/>
              <a:gd name="connsiteY6" fmla="*/ 3351088 h 3351088"/>
              <a:gd name="connsiteX7" fmla="*/ 0 w 3351088"/>
              <a:gd name="connsiteY7" fmla="*/ 2178207 h 335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1088" h="3351088">
                <a:moveTo>
                  <a:pt x="2178207" y="3351088"/>
                </a:moveTo>
                <a:lnTo>
                  <a:pt x="2178207" y="2513316"/>
                </a:lnTo>
                <a:lnTo>
                  <a:pt x="0" y="2513316"/>
                </a:lnTo>
                <a:lnTo>
                  <a:pt x="0" y="837772"/>
                </a:lnTo>
                <a:lnTo>
                  <a:pt x="2178207" y="837772"/>
                </a:lnTo>
                <a:lnTo>
                  <a:pt x="2178207" y="0"/>
                </a:lnTo>
                <a:lnTo>
                  <a:pt x="3351088" y="1675544"/>
                </a:lnTo>
                <a:lnTo>
                  <a:pt x="2178207" y="3351088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8921" tIns="1086692" rIns="835360" bIns="1086692" numCol="1" spcCol="1270" anchor="ctr" anchorCtr="0">
            <a:noAutofit/>
          </a:bodyPr>
          <a:lstStyle/>
          <a:p>
            <a:pPr lvl="0" algn="ctr" defTabSz="1555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500" b="1" i="0" kern="1200" baseline="0" dirty="0" smtClean="0"/>
              <a:t>مدیر</a:t>
            </a:r>
            <a:endParaRPr lang="fa-IR" sz="3500" kern="1200" dirty="0"/>
          </a:p>
        </p:txBody>
      </p:sp>
      <p:sp>
        <p:nvSpPr>
          <p:cNvPr id="6" name="Freeform 5"/>
          <p:cNvSpPr/>
          <p:nvPr/>
        </p:nvSpPr>
        <p:spPr>
          <a:xfrm>
            <a:off x="5029197" y="3125055"/>
            <a:ext cx="3351088" cy="3351088"/>
          </a:xfrm>
          <a:custGeom>
            <a:avLst/>
            <a:gdLst>
              <a:gd name="connsiteX0" fmla="*/ 0 w 3351088"/>
              <a:gd name="connsiteY0" fmla="*/ 2178207 h 3351088"/>
              <a:gd name="connsiteX1" fmla="*/ 837772 w 3351088"/>
              <a:gd name="connsiteY1" fmla="*/ 2178207 h 3351088"/>
              <a:gd name="connsiteX2" fmla="*/ 837772 w 3351088"/>
              <a:gd name="connsiteY2" fmla="*/ 0 h 3351088"/>
              <a:gd name="connsiteX3" fmla="*/ 2513316 w 3351088"/>
              <a:gd name="connsiteY3" fmla="*/ 0 h 3351088"/>
              <a:gd name="connsiteX4" fmla="*/ 2513316 w 3351088"/>
              <a:gd name="connsiteY4" fmla="*/ 2178207 h 3351088"/>
              <a:gd name="connsiteX5" fmla="*/ 3351088 w 3351088"/>
              <a:gd name="connsiteY5" fmla="*/ 2178207 h 3351088"/>
              <a:gd name="connsiteX6" fmla="*/ 1675544 w 3351088"/>
              <a:gd name="connsiteY6" fmla="*/ 3351088 h 3351088"/>
              <a:gd name="connsiteX7" fmla="*/ 0 w 3351088"/>
              <a:gd name="connsiteY7" fmla="*/ 2178207 h 335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1088" h="3351088">
                <a:moveTo>
                  <a:pt x="1172881" y="0"/>
                </a:moveTo>
                <a:lnTo>
                  <a:pt x="1172881" y="837772"/>
                </a:lnTo>
                <a:lnTo>
                  <a:pt x="3351088" y="837772"/>
                </a:lnTo>
                <a:lnTo>
                  <a:pt x="3351088" y="2513316"/>
                </a:lnTo>
                <a:lnTo>
                  <a:pt x="1172881" y="2513316"/>
                </a:lnTo>
                <a:lnTo>
                  <a:pt x="1172881" y="3351088"/>
                </a:lnTo>
                <a:lnTo>
                  <a:pt x="0" y="1675544"/>
                </a:lnTo>
                <a:lnTo>
                  <a:pt x="1172881" y="0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5360" tIns="1086692" rIns="248920" bIns="1086692" numCol="1" spcCol="1270" anchor="ctr" anchorCtr="0">
            <a:noAutofit/>
          </a:bodyPr>
          <a:lstStyle/>
          <a:p>
            <a:pPr lvl="0" algn="ctr" defTabSz="1555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500" b="1" kern="1200" dirty="0" smtClean="0"/>
              <a:t>بستانکاران</a:t>
            </a:r>
            <a:endParaRPr lang="fa-IR" sz="3500" b="1" i="0" kern="1200" baseline="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0" dirty="0" smtClean="0"/>
              <a:t>مبانی تعیین نرخ بازدۀ اعتباردهندگان </a:t>
            </a:r>
            <a:endParaRPr lang="fa-IR" b="0" dirty="0"/>
          </a:p>
        </p:txBody>
      </p:sp>
      <p:sp>
        <p:nvSpPr>
          <p:cNvPr id="10" name="Freeform 9"/>
          <p:cNvSpPr/>
          <p:nvPr/>
        </p:nvSpPr>
        <p:spPr>
          <a:xfrm>
            <a:off x="1882268" y="1357101"/>
            <a:ext cx="2563043" cy="1709550"/>
          </a:xfrm>
          <a:custGeom>
            <a:avLst/>
            <a:gdLst>
              <a:gd name="connsiteX0" fmla="*/ 0 w 2563043"/>
              <a:gd name="connsiteY0" fmla="*/ 0 h 1709550"/>
              <a:gd name="connsiteX1" fmla="*/ 2563043 w 2563043"/>
              <a:gd name="connsiteY1" fmla="*/ 0 h 1709550"/>
              <a:gd name="connsiteX2" fmla="*/ 2563043 w 2563043"/>
              <a:gd name="connsiteY2" fmla="*/ 1709550 h 1709550"/>
              <a:gd name="connsiteX3" fmla="*/ 0 w 2563043"/>
              <a:gd name="connsiteY3" fmla="*/ 1709550 h 1709550"/>
              <a:gd name="connsiteX4" fmla="*/ 0 w 2563043"/>
              <a:gd name="connsiteY4" fmla="*/ 0 h 17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3043" h="1709550">
                <a:moveTo>
                  <a:pt x="0" y="0"/>
                </a:moveTo>
                <a:lnTo>
                  <a:pt x="2563043" y="0"/>
                </a:lnTo>
                <a:lnTo>
                  <a:pt x="2563043" y="1709550"/>
                </a:lnTo>
                <a:lnTo>
                  <a:pt x="0" y="170955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0087" tIns="184912" rIns="184912" bIns="184912" numCol="1" spcCol="1270" anchor="ctr" anchorCtr="0">
            <a:noAutofit/>
          </a:bodyPr>
          <a:lstStyle/>
          <a:p>
            <a:pPr lvl="0" algn="justLow" defTabSz="1155700" rtl="1"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cs typeface="B Mitra" pitchFamily="2" charset="-78"/>
              </a:rPr>
              <a:t>ساختار کنونی سرمایه</a:t>
            </a:r>
            <a:endParaRPr lang="en-US" sz="2600" kern="1200" dirty="0">
              <a:cs typeface="B Mitra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882268" y="3066651"/>
            <a:ext cx="2563043" cy="1709550"/>
          </a:xfrm>
          <a:custGeom>
            <a:avLst/>
            <a:gdLst>
              <a:gd name="connsiteX0" fmla="*/ 0 w 2563043"/>
              <a:gd name="connsiteY0" fmla="*/ 0 h 1709550"/>
              <a:gd name="connsiteX1" fmla="*/ 2563043 w 2563043"/>
              <a:gd name="connsiteY1" fmla="*/ 0 h 1709550"/>
              <a:gd name="connsiteX2" fmla="*/ 2563043 w 2563043"/>
              <a:gd name="connsiteY2" fmla="*/ 1709550 h 1709550"/>
              <a:gd name="connsiteX3" fmla="*/ 0 w 2563043"/>
              <a:gd name="connsiteY3" fmla="*/ 1709550 h 1709550"/>
              <a:gd name="connsiteX4" fmla="*/ 0 w 2563043"/>
              <a:gd name="connsiteY4" fmla="*/ 0 h 17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3043" h="1709550">
                <a:moveTo>
                  <a:pt x="0" y="0"/>
                </a:moveTo>
                <a:lnTo>
                  <a:pt x="2563043" y="0"/>
                </a:lnTo>
                <a:lnTo>
                  <a:pt x="2563043" y="1709550"/>
                </a:lnTo>
                <a:lnTo>
                  <a:pt x="0" y="170955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3">
              <a:tint val="40000"/>
              <a:alpha val="90000"/>
              <a:hueOff val="-5979172"/>
              <a:satOff val="-247"/>
              <a:lumOff val="870"/>
              <a:alphaOff val="0"/>
            </a:schemeClr>
          </a:lnRef>
          <a:fillRef idx="1">
            <a:schemeClr val="accent3">
              <a:tint val="40000"/>
              <a:alpha val="90000"/>
              <a:hueOff val="-5979172"/>
              <a:satOff val="-247"/>
              <a:lumOff val="870"/>
              <a:alphaOff val="0"/>
            </a:schemeClr>
          </a:fillRef>
          <a:effectRef idx="2">
            <a:schemeClr val="accent3">
              <a:tint val="40000"/>
              <a:alpha val="90000"/>
              <a:hueOff val="-5979172"/>
              <a:satOff val="-247"/>
              <a:lumOff val="87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0087" tIns="184912" rIns="184912" bIns="184912" numCol="1" spcCol="1270" anchor="ctr" anchorCtr="0">
            <a:noAutofit/>
          </a:bodyPr>
          <a:lstStyle/>
          <a:p>
            <a:pPr lvl="0" algn="justLow" defTabSz="1155700" rtl="1"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cs typeface="B Mitra" pitchFamily="2" charset="-78"/>
              </a:rPr>
              <a:t>انتظار در مورد تصمیم‌های مربوط به ساختار آیندۀ سرمایۀ شرکت</a:t>
            </a:r>
            <a:endParaRPr lang="fa-IR" sz="2600" kern="1200" dirty="0">
              <a:cs typeface="B Mitra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15311" y="673622"/>
            <a:ext cx="1708695" cy="1708695"/>
          </a:xfrm>
          <a:custGeom>
            <a:avLst/>
            <a:gdLst>
              <a:gd name="connsiteX0" fmla="*/ 0 w 1708695"/>
              <a:gd name="connsiteY0" fmla="*/ 854348 h 1708695"/>
              <a:gd name="connsiteX1" fmla="*/ 250234 w 1708695"/>
              <a:gd name="connsiteY1" fmla="*/ 250233 h 1708695"/>
              <a:gd name="connsiteX2" fmla="*/ 854350 w 1708695"/>
              <a:gd name="connsiteY2" fmla="*/ 1 h 1708695"/>
              <a:gd name="connsiteX3" fmla="*/ 1458465 w 1708695"/>
              <a:gd name="connsiteY3" fmla="*/ 250235 h 1708695"/>
              <a:gd name="connsiteX4" fmla="*/ 1708697 w 1708695"/>
              <a:gd name="connsiteY4" fmla="*/ 854351 h 1708695"/>
              <a:gd name="connsiteX5" fmla="*/ 1458464 w 1708695"/>
              <a:gd name="connsiteY5" fmla="*/ 1458466 h 1708695"/>
              <a:gd name="connsiteX6" fmla="*/ 854348 w 1708695"/>
              <a:gd name="connsiteY6" fmla="*/ 1708699 h 1708695"/>
              <a:gd name="connsiteX7" fmla="*/ 250233 w 1708695"/>
              <a:gd name="connsiteY7" fmla="*/ 1458466 h 1708695"/>
              <a:gd name="connsiteX8" fmla="*/ 1 w 1708695"/>
              <a:gd name="connsiteY8" fmla="*/ 854350 h 1708695"/>
              <a:gd name="connsiteX9" fmla="*/ 0 w 1708695"/>
              <a:gd name="connsiteY9" fmla="*/ 854348 h 1708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8695" h="1708695">
                <a:moveTo>
                  <a:pt x="0" y="854348"/>
                </a:moveTo>
                <a:cubicBezTo>
                  <a:pt x="0" y="627761"/>
                  <a:pt x="90012" y="410454"/>
                  <a:pt x="250234" y="250233"/>
                </a:cubicBezTo>
                <a:cubicBezTo>
                  <a:pt x="410456" y="90012"/>
                  <a:pt x="627763" y="1"/>
                  <a:pt x="854350" y="1"/>
                </a:cubicBezTo>
                <a:cubicBezTo>
                  <a:pt x="1080937" y="1"/>
                  <a:pt x="1298244" y="90013"/>
                  <a:pt x="1458465" y="250235"/>
                </a:cubicBezTo>
                <a:cubicBezTo>
                  <a:pt x="1618686" y="410457"/>
                  <a:pt x="1708697" y="627764"/>
                  <a:pt x="1708697" y="854351"/>
                </a:cubicBezTo>
                <a:cubicBezTo>
                  <a:pt x="1708697" y="1080938"/>
                  <a:pt x="1618686" y="1298245"/>
                  <a:pt x="1458464" y="1458466"/>
                </a:cubicBezTo>
                <a:cubicBezTo>
                  <a:pt x="1298243" y="1618687"/>
                  <a:pt x="1080936" y="1708699"/>
                  <a:pt x="854348" y="1708699"/>
                </a:cubicBezTo>
                <a:cubicBezTo>
                  <a:pt x="627761" y="1708699"/>
                  <a:pt x="410454" y="1618687"/>
                  <a:pt x="250233" y="1458466"/>
                </a:cubicBezTo>
                <a:cubicBezTo>
                  <a:pt x="90012" y="1298244"/>
                  <a:pt x="1" y="1080938"/>
                  <a:pt x="1" y="854350"/>
                </a:cubicBezTo>
                <a:cubicBezTo>
                  <a:pt x="1" y="854349"/>
                  <a:pt x="0" y="854349"/>
                  <a:pt x="0" y="854348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0233" tIns="250232" rIns="250233" bIns="250232" numCol="1" spcCol="1270" anchor="ctr" anchorCtr="0">
            <a:noAutofit/>
          </a:bodyPr>
          <a:lstStyle/>
          <a:p>
            <a:pPr lvl="0" algn="ctr" defTabSz="1555750" rtl="1">
              <a:spcBef>
                <a:spcPct val="0"/>
              </a:spcBef>
              <a:spcAft>
                <a:spcPct val="35000"/>
              </a:spcAft>
            </a:pPr>
            <a:r>
              <a:rPr lang="fa-IR" sz="3500" kern="1200" dirty="0" smtClean="0"/>
              <a:t>ریسک مالی</a:t>
            </a:r>
            <a:endParaRPr lang="fa-IR" sz="3500" kern="1200" dirty="0"/>
          </a:p>
        </p:txBody>
      </p:sp>
      <p:sp>
        <p:nvSpPr>
          <p:cNvPr id="6" name="Freeform 5"/>
          <p:cNvSpPr/>
          <p:nvPr/>
        </p:nvSpPr>
        <p:spPr>
          <a:xfrm>
            <a:off x="6123276" y="1357101"/>
            <a:ext cx="2563043" cy="1709550"/>
          </a:xfrm>
          <a:custGeom>
            <a:avLst/>
            <a:gdLst>
              <a:gd name="connsiteX0" fmla="*/ 0 w 2563043"/>
              <a:gd name="connsiteY0" fmla="*/ 0 h 1709550"/>
              <a:gd name="connsiteX1" fmla="*/ 2563043 w 2563043"/>
              <a:gd name="connsiteY1" fmla="*/ 0 h 1709550"/>
              <a:gd name="connsiteX2" fmla="*/ 2563043 w 2563043"/>
              <a:gd name="connsiteY2" fmla="*/ 1709550 h 1709550"/>
              <a:gd name="connsiteX3" fmla="*/ 0 w 2563043"/>
              <a:gd name="connsiteY3" fmla="*/ 1709550 h 1709550"/>
              <a:gd name="connsiteX4" fmla="*/ 0 w 2563043"/>
              <a:gd name="connsiteY4" fmla="*/ 0 h 17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3043" h="1709550">
                <a:moveTo>
                  <a:pt x="0" y="0"/>
                </a:moveTo>
                <a:lnTo>
                  <a:pt x="2563043" y="0"/>
                </a:lnTo>
                <a:lnTo>
                  <a:pt x="2563043" y="1709550"/>
                </a:lnTo>
                <a:lnTo>
                  <a:pt x="0" y="170955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0087" tIns="184912" rIns="184912" bIns="184912" numCol="1" spcCol="1270" anchor="ctr" anchorCtr="0">
            <a:noAutofit/>
          </a:bodyPr>
          <a:lstStyle/>
          <a:p>
            <a:pPr lvl="0" algn="justLow" defTabSz="1155700" rtl="1"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cs typeface="B Mitra" pitchFamily="2" charset="-78"/>
              </a:rPr>
              <a:t>میزان یا درجۀ ریسک دارایی‌های کنونی شرکت</a:t>
            </a:r>
            <a:endParaRPr lang="en-US" sz="2600" kern="1200" dirty="0">
              <a:cs typeface="B Mitra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123276" y="3066651"/>
            <a:ext cx="2563043" cy="1709550"/>
          </a:xfrm>
          <a:custGeom>
            <a:avLst/>
            <a:gdLst>
              <a:gd name="connsiteX0" fmla="*/ 0 w 2563043"/>
              <a:gd name="connsiteY0" fmla="*/ 0 h 1709550"/>
              <a:gd name="connsiteX1" fmla="*/ 2563043 w 2563043"/>
              <a:gd name="connsiteY1" fmla="*/ 0 h 1709550"/>
              <a:gd name="connsiteX2" fmla="*/ 2563043 w 2563043"/>
              <a:gd name="connsiteY2" fmla="*/ 1709550 h 1709550"/>
              <a:gd name="connsiteX3" fmla="*/ 0 w 2563043"/>
              <a:gd name="connsiteY3" fmla="*/ 1709550 h 1709550"/>
              <a:gd name="connsiteX4" fmla="*/ 0 w 2563043"/>
              <a:gd name="connsiteY4" fmla="*/ 0 h 17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3043" h="1709550">
                <a:moveTo>
                  <a:pt x="0" y="0"/>
                </a:moveTo>
                <a:lnTo>
                  <a:pt x="2563043" y="0"/>
                </a:lnTo>
                <a:lnTo>
                  <a:pt x="2563043" y="1709550"/>
                </a:lnTo>
                <a:lnTo>
                  <a:pt x="0" y="170955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0087" tIns="184912" rIns="184912" bIns="184912" numCol="1" spcCol="1270" anchor="ctr" anchorCtr="0">
            <a:noAutofit/>
          </a:bodyPr>
          <a:lstStyle/>
          <a:p>
            <a:pPr lvl="0" algn="justLow" defTabSz="1155700" rtl="1"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>
                <a:cs typeface="B Mitra" pitchFamily="2" charset="-78"/>
              </a:rPr>
              <a:t>انتظار در مورد ریسک دارایی‌هایی که در آینده اضافه می شود.</a:t>
            </a:r>
            <a:endParaRPr lang="en-US" sz="2600" kern="1200" dirty="0">
              <a:cs typeface="B Mitra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756319" y="673622"/>
            <a:ext cx="1708695" cy="1708695"/>
          </a:xfrm>
          <a:custGeom>
            <a:avLst/>
            <a:gdLst>
              <a:gd name="connsiteX0" fmla="*/ 0 w 1708695"/>
              <a:gd name="connsiteY0" fmla="*/ 854348 h 1708695"/>
              <a:gd name="connsiteX1" fmla="*/ 250234 w 1708695"/>
              <a:gd name="connsiteY1" fmla="*/ 250233 h 1708695"/>
              <a:gd name="connsiteX2" fmla="*/ 854350 w 1708695"/>
              <a:gd name="connsiteY2" fmla="*/ 1 h 1708695"/>
              <a:gd name="connsiteX3" fmla="*/ 1458465 w 1708695"/>
              <a:gd name="connsiteY3" fmla="*/ 250235 h 1708695"/>
              <a:gd name="connsiteX4" fmla="*/ 1708697 w 1708695"/>
              <a:gd name="connsiteY4" fmla="*/ 854351 h 1708695"/>
              <a:gd name="connsiteX5" fmla="*/ 1458464 w 1708695"/>
              <a:gd name="connsiteY5" fmla="*/ 1458466 h 1708695"/>
              <a:gd name="connsiteX6" fmla="*/ 854348 w 1708695"/>
              <a:gd name="connsiteY6" fmla="*/ 1708699 h 1708695"/>
              <a:gd name="connsiteX7" fmla="*/ 250233 w 1708695"/>
              <a:gd name="connsiteY7" fmla="*/ 1458466 h 1708695"/>
              <a:gd name="connsiteX8" fmla="*/ 1 w 1708695"/>
              <a:gd name="connsiteY8" fmla="*/ 854350 h 1708695"/>
              <a:gd name="connsiteX9" fmla="*/ 0 w 1708695"/>
              <a:gd name="connsiteY9" fmla="*/ 854348 h 1708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8695" h="1708695">
                <a:moveTo>
                  <a:pt x="0" y="854348"/>
                </a:moveTo>
                <a:cubicBezTo>
                  <a:pt x="0" y="627761"/>
                  <a:pt x="90012" y="410454"/>
                  <a:pt x="250234" y="250233"/>
                </a:cubicBezTo>
                <a:cubicBezTo>
                  <a:pt x="410456" y="90012"/>
                  <a:pt x="627763" y="1"/>
                  <a:pt x="854350" y="1"/>
                </a:cubicBezTo>
                <a:cubicBezTo>
                  <a:pt x="1080937" y="1"/>
                  <a:pt x="1298244" y="90013"/>
                  <a:pt x="1458465" y="250235"/>
                </a:cubicBezTo>
                <a:cubicBezTo>
                  <a:pt x="1618686" y="410457"/>
                  <a:pt x="1708697" y="627764"/>
                  <a:pt x="1708697" y="854351"/>
                </a:cubicBezTo>
                <a:cubicBezTo>
                  <a:pt x="1708697" y="1080938"/>
                  <a:pt x="1618686" y="1298245"/>
                  <a:pt x="1458464" y="1458466"/>
                </a:cubicBezTo>
                <a:cubicBezTo>
                  <a:pt x="1298243" y="1618687"/>
                  <a:pt x="1080936" y="1708699"/>
                  <a:pt x="854348" y="1708699"/>
                </a:cubicBezTo>
                <a:cubicBezTo>
                  <a:pt x="627761" y="1708699"/>
                  <a:pt x="410454" y="1618687"/>
                  <a:pt x="250233" y="1458466"/>
                </a:cubicBezTo>
                <a:cubicBezTo>
                  <a:pt x="90012" y="1298244"/>
                  <a:pt x="1" y="1080938"/>
                  <a:pt x="1" y="854350"/>
                </a:cubicBezTo>
                <a:cubicBezTo>
                  <a:pt x="1" y="854349"/>
                  <a:pt x="0" y="854349"/>
                  <a:pt x="0" y="854348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0233" tIns="250232" rIns="250233" bIns="250232" numCol="1" spcCol="1270" anchor="ctr" anchorCtr="0">
            <a:noAutofit/>
          </a:bodyPr>
          <a:lstStyle/>
          <a:p>
            <a:pPr lvl="0" algn="ctr" defTabSz="1555750" rtl="1">
              <a:spcBef>
                <a:spcPct val="0"/>
              </a:spcBef>
              <a:spcAft>
                <a:spcPct val="35000"/>
              </a:spcAft>
            </a:pPr>
            <a:r>
              <a:rPr lang="fa-IR" sz="3500" kern="1200" dirty="0" smtClean="0"/>
              <a:t>ریسک تجاری</a:t>
            </a:r>
            <a:endParaRPr lang="fa-IR" sz="35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6" grpId="0" animBg="1"/>
      <p:bldP spid="7" grpId="1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0" dirty="0" smtClean="0"/>
              <a:t>تعارض چه زمانی ایجاد می‌شود؟</a:t>
            </a:r>
            <a:endParaRPr lang="fa-IR" dirty="0"/>
          </a:p>
        </p:txBody>
      </p:sp>
      <p:sp>
        <p:nvSpPr>
          <p:cNvPr id="6" name="Freeform 5"/>
          <p:cNvSpPr/>
          <p:nvPr/>
        </p:nvSpPr>
        <p:spPr>
          <a:xfrm>
            <a:off x="502920" y="1109807"/>
            <a:ext cx="8183880" cy="1631700"/>
          </a:xfrm>
          <a:custGeom>
            <a:avLst/>
            <a:gdLst>
              <a:gd name="connsiteX0" fmla="*/ 0 w 8183880"/>
              <a:gd name="connsiteY0" fmla="*/ 0 h 1631700"/>
              <a:gd name="connsiteX1" fmla="*/ 8183880 w 8183880"/>
              <a:gd name="connsiteY1" fmla="*/ 0 h 1631700"/>
              <a:gd name="connsiteX2" fmla="*/ 8183880 w 8183880"/>
              <a:gd name="connsiteY2" fmla="*/ 1631700 h 1631700"/>
              <a:gd name="connsiteX3" fmla="*/ 0 w 8183880"/>
              <a:gd name="connsiteY3" fmla="*/ 1631700 h 1631700"/>
              <a:gd name="connsiteX4" fmla="*/ 0 w 8183880"/>
              <a:gd name="connsiteY4" fmla="*/ 0 h 163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631700">
                <a:moveTo>
                  <a:pt x="0" y="0"/>
                </a:moveTo>
                <a:lnTo>
                  <a:pt x="8183880" y="0"/>
                </a:lnTo>
                <a:lnTo>
                  <a:pt x="8183880" y="1631700"/>
                </a:lnTo>
                <a:lnTo>
                  <a:pt x="0" y="16317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160" tIns="770636" rIns="635160" bIns="263144" numCol="1" spcCol="1270" anchor="t" anchorCtr="0">
            <a:noAutofit/>
          </a:bodyPr>
          <a:lstStyle/>
          <a:p>
            <a:pPr marL="285750" lvl="1" indent="-285750" algn="r" defTabSz="16446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3700" kern="1200" dirty="0" smtClean="0">
                <a:cs typeface="B Mitra" pitchFamily="2" charset="-78"/>
              </a:rPr>
              <a:t>مدیر در دارایی‌های پر ریسک سرمایه‌گذاری کند.</a:t>
            </a:r>
            <a:endParaRPr lang="fa-IR" sz="3700" kern="1200" dirty="0">
              <a:cs typeface="B Mitra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912114" y="563687"/>
            <a:ext cx="5728716" cy="1092240"/>
          </a:xfrm>
          <a:custGeom>
            <a:avLst/>
            <a:gdLst>
              <a:gd name="connsiteX0" fmla="*/ 0 w 5728716"/>
              <a:gd name="connsiteY0" fmla="*/ 182044 h 1092240"/>
              <a:gd name="connsiteX1" fmla="*/ 53320 w 5728716"/>
              <a:gd name="connsiteY1" fmla="*/ 53319 h 1092240"/>
              <a:gd name="connsiteX2" fmla="*/ 182045 w 5728716"/>
              <a:gd name="connsiteY2" fmla="*/ 0 h 1092240"/>
              <a:gd name="connsiteX3" fmla="*/ 5546672 w 5728716"/>
              <a:gd name="connsiteY3" fmla="*/ 0 h 1092240"/>
              <a:gd name="connsiteX4" fmla="*/ 5675397 w 5728716"/>
              <a:gd name="connsiteY4" fmla="*/ 53320 h 1092240"/>
              <a:gd name="connsiteX5" fmla="*/ 5728716 w 5728716"/>
              <a:gd name="connsiteY5" fmla="*/ 182045 h 1092240"/>
              <a:gd name="connsiteX6" fmla="*/ 5728716 w 5728716"/>
              <a:gd name="connsiteY6" fmla="*/ 910196 h 1092240"/>
              <a:gd name="connsiteX7" fmla="*/ 5675397 w 5728716"/>
              <a:gd name="connsiteY7" fmla="*/ 1038921 h 1092240"/>
              <a:gd name="connsiteX8" fmla="*/ 5546672 w 5728716"/>
              <a:gd name="connsiteY8" fmla="*/ 1092240 h 1092240"/>
              <a:gd name="connsiteX9" fmla="*/ 182044 w 5728716"/>
              <a:gd name="connsiteY9" fmla="*/ 1092240 h 1092240"/>
              <a:gd name="connsiteX10" fmla="*/ 53319 w 5728716"/>
              <a:gd name="connsiteY10" fmla="*/ 1038920 h 1092240"/>
              <a:gd name="connsiteX11" fmla="*/ 0 w 5728716"/>
              <a:gd name="connsiteY11" fmla="*/ 910195 h 1092240"/>
              <a:gd name="connsiteX12" fmla="*/ 0 w 5728716"/>
              <a:gd name="connsiteY12" fmla="*/ 182044 h 109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1092240">
                <a:moveTo>
                  <a:pt x="0" y="182044"/>
                </a:moveTo>
                <a:cubicBezTo>
                  <a:pt x="0" y="133763"/>
                  <a:pt x="19180" y="87459"/>
                  <a:pt x="53320" y="53319"/>
                </a:cubicBezTo>
                <a:cubicBezTo>
                  <a:pt x="87460" y="19179"/>
                  <a:pt x="133764" y="0"/>
                  <a:pt x="182045" y="0"/>
                </a:cubicBezTo>
                <a:lnTo>
                  <a:pt x="5546672" y="0"/>
                </a:lnTo>
                <a:cubicBezTo>
                  <a:pt x="5594953" y="0"/>
                  <a:pt x="5641257" y="19180"/>
                  <a:pt x="5675397" y="53320"/>
                </a:cubicBezTo>
                <a:cubicBezTo>
                  <a:pt x="5709537" y="87460"/>
                  <a:pt x="5728716" y="133764"/>
                  <a:pt x="5728716" y="182045"/>
                </a:cubicBezTo>
                <a:lnTo>
                  <a:pt x="5728716" y="910196"/>
                </a:lnTo>
                <a:cubicBezTo>
                  <a:pt x="5728716" y="958477"/>
                  <a:pt x="5709536" y="1004781"/>
                  <a:pt x="5675397" y="1038921"/>
                </a:cubicBezTo>
                <a:cubicBezTo>
                  <a:pt x="5641257" y="1073061"/>
                  <a:pt x="5594953" y="1092240"/>
                  <a:pt x="5546672" y="1092240"/>
                </a:cubicBezTo>
                <a:lnTo>
                  <a:pt x="182044" y="1092240"/>
                </a:lnTo>
                <a:cubicBezTo>
                  <a:pt x="133763" y="1092240"/>
                  <a:pt x="87459" y="1073060"/>
                  <a:pt x="53319" y="1038920"/>
                </a:cubicBezTo>
                <a:cubicBezTo>
                  <a:pt x="19179" y="1004780"/>
                  <a:pt x="0" y="958476"/>
                  <a:pt x="0" y="910195"/>
                </a:cubicBezTo>
                <a:lnTo>
                  <a:pt x="0" y="182044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9851" tIns="53319" rIns="269851" bIns="53319" numCol="1" spcCol="1270" anchor="ctr" anchorCtr="0">
            <a:noAutofit/>
          </a:bodyPr>
          <a:lstStyle/>
          <a:p>
            <a:pPr lvl="0" algn="l" defTabSz="1644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700" kern="1200" dirty="0" smtClean="0"/>
              <a:t>افزایش ریسک تجاری</a:t>
            </a:r>
            <a:endParaRPr lang="fa-IR" sz="3700" kern="1200" dirty="0"/>
          </a:p>
        </p:txBody>
      </p:sp>
      <p:sp>
        <p:nvSpPr>
          <p:cNvPr id="8" name="Freeform 7"/>
          <p:cNvSpPr/>
          <p:nvPr/>
        </p:nvSpPr>
        <p:spPr>
          <a:xfrm>
            <a:off x="502920" y="3487427"/>
            <a:ext cx="8183880" cy="1660837"/>
          </a:xfrm>
          <a:custGeom>
            <a:avLst/>
            <a:gdLst>
              <a:gd name="connsiteX0" fmla="*/ 0 w 8183880"/>
              <a:gd name="connsiteY0" fmla="*/ 0 h 1660837"/>
              <a:gd name="connsiteX1" fmla="*/ 8183880 w 8183880"/>
              <a:gd name="connsiteY1" fmla="*/ 0 h 1660837"/>
              <a:gd name="connsiteX2" fmla="*/ 8183880 w 8183880"/>
              <a:gd name="connsiteY2" fmla="*/ 1660837 h 1660837"/>
              <a:gd name="connsiteX3" fmla="*/ 0 w 8183880"/>
              <a:gd name="connsiteY3" fmla="*/ 1660837 h 1660837"/>
              <a:gd name="connsiteX4" fmla="*/ 0 w 8183880"/>
              <a:gd name="connsiteY4" fmla="*/ 0 h 166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880" h="1660837">
                <a:moveTo>
                  <a:pt x="0" y="0"/>
                </a:moveTo>
                <a:lnTo>
                  <a:pt x="8183880" y="0"/>
                </a:lnTo>
                <a:lnTo>
                  <a:pt x="8183880" y="1660837"/>
                </a:lnTo>
                <a:lnTo>
                  <a:pt x="0" y="1660837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5160" tIns="770636" rIns="635160" bIns="263144" numCol="1" spcCol="1270" anchor="t" anchorCtr="0">
            <a:noAutofit/>
          </a:bodyPr>
          <a:lstStyle/>
          <a:p>
            <a:pPr marL="285750" lvl="1" indent="-285750" algn="r" defTabSz="16446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a-IR" sz="3700" kern="1200" dirty="0" smtClean="0">
                <a:cs typeface="B Mitra" pitchFamily="2" charset="-78"/>
              </a:rPr>
              <a:t>مدیر اهرم مالی را افزایش دهد.</a:t>
            </a:r>
            <a:endParaRPr lang="en-US" sz="3700" kern="1200" dirty="0">
              <a:cs typeface="B Mitra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2114" y="2941307"/>
            <a:ext cx="5728716" cy="1092240"/>
          </a:xfrm>
          <a:custGeom>
            <a:avLst/>
            <a:gdLst>
              <a:gd name="connsiteX0" fmla="*/ 0 w 5728716"/>
              <a:gd name="connsiteY0" fmla="*/ 182044 h 1092240"/>
              <a:gd name="connsiteX1" fmla="*/ 53320 w 5728716"/>
              <a:gd name="connsiteY1" fmla="*/ 53319 h 1092240"/>
              <a:gd name="connsiteX2" fmla="*/ 182045 w 5728716"/>
              <a:gd name="connsiteY2" fmla="*/ 0 h 1092240"/>
              <a:gd name="connsiteX3" fmla="*/ 5546672 w 5728716"/>
              <a:gd name="connsiteY3" fmla="*/ 0 h 1092240"/>
              <a:gd name="connsiteX4" fmla="*/ 5675397 w 5728716"/>
              <a:gd name="connsiteY4" fmla="*/ 53320 h 1092240"/>
              <a:gd name="connsiteX5" fmla="*/ 5728716 w 5728716"/>
              <a:gd name="connsiteY5" fmla="*/ 182045 h 1092240"/>
              <a:gd name="connsiteX6" fmla="*/ 5728716 w 5728716"/>
              <a:gd name="connsiteY6" fmla="*/ 910196 h 1092240"/>
              <a:gd name="connsiteX7" fmla="*/ 5675397 w 5728716"/>
              <a:gd name="connsiteY7" fmla="*/ 1038921 h 1092240"/>
              <a:gd name="connsiteX8" fmla="*/ 5546672 w 5728716"/>
              <a:gd name="connsiteY8" fmla="*/ 1092240 h 1092240"/>
              <a:gd name="connsiteX9" fmla="*/ 182044 w 5728716"/>
              <a:gd name="connsiteY9" fmla="*/ 1092240 h 1092240"/>
              <a:gd name="connsiteX10" fmla="*/ 53319 w 5728716"/>
              <a:gd name="connsiteY10" fmla="*/ 1038920 h 1092240"/>
              <a:gd name="connsiteX11" fmla="*/ 0 w 5728716"/>
              <a:gd name="connsiteY11" fmla="*/ 910195 h 1092240"/>
              <a:gd name="connsiteX12" fmla="*/ 0 w 5728716"/>
              <a:gd name="connsiteY12" fmla="*/ 182044 h 109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8716" h="1092240">
                <a:moveTo>
                  <a:pt x="0" y="182044"/>
                </a:moveTo>
                <a:cubicBezTo>
                  <a:pt x="0" y="133763"/>
                  <a:pt x="19180" y="87459"/>
                  <a:pt x="53320" y="53319"/>
                </a:cubicBezTo>
                <a:cubicBezTo>
                  <a:pt x="87460" y="19179"/>
                  <a:pt x="133764" y="0"/>
                  <a:pt x="182045" y="0"/>
                </a:cubicBezTo>
                <a:lnTo>
                  <a:pt x="5546672" y="0"/>
                </a:lnTo>
                <a:cubicBezTo>
                  <a:pt x="5594953" y="0"/>
                  <a:pt x="5641257" y="19180"/>
                  <a:pt x="5675397" y="53320"/>
                </a:cubicBezTo>
                <a:cubicBezTo>
                  <a:pt x="5709537" y="87460"/>
                  <a:pt x="5728716" y="133764"/>
                  <a:pt x="5728716" y="182045"/>
                </a:cubicBezTo>
                <a:lnTo>
                  <a:pt x="5728716" y="910196"/>
                </a:lnTo>
                <a:cubicBezTo>
                  <a:pt x="5728716" y="958477"/>
                  <a:pt x="5709536" y="1004781"/>
                  <a:pt x="5675397" y="1038921"/>
                </a:cubicBezTo>
                <a:cubicBezTo>
                  <a:pt x="5641257" y="1073061"/>
                  <a:pt x="5594953" y="1092240"/>
                  <a:pt x="5546672" y="1092240"/>
                </a:cubicBezTo>
                <a:lnTo>
                  <a:pt x="182044" y="1092240"/>
                </a:lnTo>
                <a:cubicBezTo>
                  <a:pt x="133763" y="1092240"/>
                  <a:pt x="87459" y="1073060"/>
                  <a:pt x="53319" y="1038920"/>
                </a:cubicBezTo>
                <a:cubicBezTo>
                  <a:pt x="19179" y="1004780"/>
                  <a:pt x="0" y="958476"/>
                  <a:pt x="0" y="910195"/>
                </a:cubicBezTo>
                <a:lnTo>
                  <a:pt x="0" y="182044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9851" tIns="53319" rIns="269851" bIns="53319" numCol="1" spcCol="1270" anchor="ctr" anchorCtr="0">
            <a:noAutofit/>
          </a:bodyPr>
          <a:lstStyle/>
          <a:p>
            <a:pPr lvl="0" algn="l" defTabSz="16446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700" kern="1200" dirty="0" smtClean="0"/>
              <a:t>افزایش ریسک مالی</a:t>
            </a:r>
            <a:endParaRPr lang="fa-IR" sz="37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519684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fa-IR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بازی شیر یا خط</a:t>
            </a:r>
            <a:endParaRPr lang="en-US" b="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B Tir" pitchFamily="2" charset="-78"/>
            </a:endParaRP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2438400" y="0"/>
          <a:ext cx="77266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-1295400" y="1066800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1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AsOne/>
      </p:bldGraphic>
      <p:bldGraphic spid="7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304800"/>
            <a:ext cx="7772400" cy="18288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سومین تعارض نمایندگی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889231" y="2362696"/>
            <a:ext cx="3363453" cy="2094904"/>
          </a:xfrm>
          <a:custGeom>
            <a:avLst/>
            <a:gdLst>
              <a:gd name="connsiteX0" fmla="*/ 0 w 3363453"/>
              <a:gd name="connsiteY0" fmla="*/ 1361688 h 2094904"/>
              <a:gd name="connsiteX1" fmla="*/ 840863 w 3363453"/>
              <a:gd name="connsiteY1" fmla="*/ 1361688 h 2094904"/>
              <a:gd name="connsiteX2" fmla="*/ 840863 w 3363453"/>
              <a:gd name="connsiteY2" fmla="*/ 0 h 2094904"/>
              <a:gd name="connsiteX3" fmla="*/ 2522590 w 3363453"/>
              <a:gd name="connsiteY3" fmla="*/ 0 h 2094904"/>
              <a:gd name="connsiteX4" fmla="*/ 2522590 w 3363453"/>
              <a:gd name="connsiteY4" fmla="*/ 1361688 h 2094904"/>
              <a:gd name="connsiteX5" fmla="*/ 3363453 w 3363453"/>
              <a:gd name="connsiteY5" fmla="*/ 1361688 h 2094904"/>
              <a:gd name="connsiteX6" fmla="*/ 1681727 w 3363453"/>
              <a:gd name="connsiteY6" fmla="*/ 2094904 h 2094904"/>
              <a:gd name="connsiteX7" fmla="*/ 0 w 3363453"/>
              <a:gd name="connsiteY7" fmla="*/ 1361688 h 209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63453" h="2094904">
                <a:moveTo>
                  <a:pt x="0" y="1361688"/>
                </a:moveTo>
                <a:lnTo>
                  <a:pt x="840863" y="1361688"/>
                </a:lnTo>
                <a:lnTo>
                  <a:pt x="840863" y="0"/>
                </a:lnTo>
                <a:lnTo>
                  <a:pt x="2522590" y="0"/>
                </a:lnTo>
                <a:lnTo>
                  <a:pt x="2522590" y="1361688"/>
                </a:lnTo>
                <a:lnTo>
                  <a:pt x="3363453" y="1361688"/>
                </a:lnTo>
                <a:lnTo>
                  <a:pt x="1681727" y="2094904"/>
                </a:lnTo>
                <a:lnTo>
                  <a:pt x="0" y="1361688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1551" tIns="170688" rIns="1011551" bIns="537296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/>
              <a:t>سهامداران</a:t>
            </a:r>
            <a:endParaRPr lang="fa-IR" sz="2400" kern="1200" dirty="0"/>
          </a:p>
        </p:txBody>
      </p:sp>
      <p:sp>
        <p:nvSpPr>
          <p:cNvPr id="6" name="Freeform 5"/>
          <p:cNvSpPr/>
          <p:nvPr/>
        </p:nvSpPr>
        <p:spPr>
          <a:xfrm rot="1800000">
            <a:off x="4539512" y="3773545"/>
            <a:ext cx="2094904" cy="2674862"/>
          </a:xfrm>
          <a:custGeom>
            <a:avLst/>
            <a:gdLst>
              <a:gd name="connsiteX0" fmla="*/ 0 w 3237130"/>
              <a:gd name="connsiteY0" fmla="*/ 1361688 h 2094904"/>
              <a:gd name="connsiteX1" fmla="*/ 809283 w 3237130"/>
              <a:gd name="connsiteY1" fmla="*/ 1361688 h 2094904"/>
              <a:gd name="connsiteX2" fmla="*/ 809283 w 3237130"/>
              <a:gd name="connsiteY2" fmla="*/ 0 h 2094904"/>
              <a:gd name="connsiteX3" fmla="*/ 2427848 w 3237130"/>
              <a:gd name="connsiteY3" fmla="*/ 0 h 2094904"/>
              <a:gd name="connsiteX4" fmla="*/ 2427848 w 3237130"/>
              <a:gd name="connsiteY4" fmla="*/ 1361688 h 2094904"/>
              <a:gd name="connsiteX5" fmla="*/ 3237130 w 3237130"/>
              <a:gd name="connsiteY5" fmla="*/ 1361688 h 2094904"/>
              <a:gd name="connsiteX6" fmla="*/ 1618565 w 3237130"/>
              <a:gd name="connsiteY6" fmla="*/ 2094904 h 2094904"/>
              <a:gd name="connsiteX7" fmla="*/ 0 w 3237130"/>
              <a:gd name="connsiteY7" fmla="*/ 1361688 h 209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37130" h="2094904">
                <a:moveTo>
                  <a:pt x="1132995" y="0"/>
                </a:moveTo>
                <a:lnTo>
                  <a:pt x="1132995" y="523726"/>
                </a:lnTo>
                <a:lnTo>
                  <a:pt x="3237130" y="523726"/>
                </a:lnTo>
                <a:lnTo>
                  <a:pt x="3237130" y="1571178"/>
                </a:lnTo>
                <a:lnTo>
                  <a:pt x="1132995" y="1571178"/>
                </a:lnTo>
                <a:lnTo>
                  <a:pt x="1132995" y="2094904"/>
                </a:lnTo>
                <a:lnTo>
                  <a:pt x="0" y="1047452"/>
                </a:lnTo>
                <a:lnTo>
                  <a:pt x="1132995" y="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0" vert="horz" wrap="square" lIns="537295" tIns="979970" rIns="170688" bIns="979970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/>
              <a:t>بستانکاران</a:t>
            </a:r>
            <a:endParaRPr lang="fa-IR" sz="2400" kern="1200" dirty="0"/>
          </a:p>
        </p:txBody>
      </p:sp>
      <p:sp>
        <p:nvSpPr>
          <p:cNvPr id="7" name="Freeform 6"/>
          <p:cNvSpPr/>
          <p:nvPr/>
        </p:nvSpPr>
        <p:spPr>
          <a:xfrm rot="19800000">
            <a:off x="2368092" y="3186383"/>
            <a:ext cx="2094905" cy="3740540"/>
          </a:xfrm>
          <a:custGeom>
            <a:avLst/>
            <a:gdLst>
              <a:gd name="connsiteX0" fmla="*/ 0 w 3232961"/>
              <a:gd name="connsiteY0" fmla="*/ 1361688 h 2094904"/>
              <a:gd name="connsiteX1" fmla="*/ 808240 w 3232961"/>
              <a:gd name="connsiteY1" fmla="*/ 1361688 h 2094904"/>
              <a:gd name="connsiteX2" fmla="*/ 808240 w 3232961"/>
              <a:gd name="connsiteY2" fmla="*/ 0 h 2094904"/>
              <a:gd name="connsiteX3" fmla="*/ 2424721 w 3232961"/>
              <a:gd name="connsiteY3" fmla="*/ 0 h 2094904"/>
              <a:gd name="connsiteX4" fmla="*/ 2424721 w 3232961"/>
              <a:gd name="connsiteY4" fmla="*/ 1361688 h 2094904"/>
              <a:gd name="connsiteX5" fmla="*/ 3232961 w 3232961"/>
              <a:gd name="connsiteY5" fmla="*/ 1361688 h 2094904"/>
              <a:gd name="connsiteX6" fmla="*/ 1616481 w 3232961"/>
              <a:gd name="connsiteY6" fmla="*/ 2094904 h 2094904"/>
              <a:gd name="connsiteX7" fmla="*/ 0 w 3232961"/>
              <a:gd name="connsiteY7" fmla="*/ 1361688 h 209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32961" h="2094904">
                <a:moveTo>
                  <a:pt x="2101425" y="2094904"/>
                </a:moveTo>
                <a:lnTo>
                  <a:pt x="2101425" y="1571178"/>
                </a:lnTo>
                <a:lnTo>
                  <a:pt x="1" y="1571178"/>
                </a:lnTo>
                <a:lnTo>
                  <a:pt x="1" y="523726"/>
                </a:lnTo>
                <a:lnTo>
                  <a:pt x="2101425" y="523726"/>
                </a:lnTo>
                <a:lnTo>
                  <a:pt x="2101425" y="0"/>
                </a:lnTo>
                <a:lnTo>
                  <a:pt x="3232960" y="1047452"/>
                </a:lnTo>
                <a:lnTo>
                  <a:pt x="2101425" y="2094904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9" tIns="978928" rIns="537295" bIns="978928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/>
              <a:t>مدیر</a:t>
            </a:r>
            <a:endParaRPr lang="fa-IR" sz="2400" kern="1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0" dirty="0" smtClean="0"/>
              <a:t>تعارض چه زمانی ایجاد می‌شود؟</a:t>
            </a:r>
            <a:endParaRPr lang="fa-IR" b="0" dirty="0"/>
          </a:p>
        </p:txBody>
      </p:sp>
      <p:sp>
        <p:nvSpPr>
          <p:cNvPr id="6" name="Freeform 5"/>
          <p:cNvSpPr/>
          <p:nvPr/>
        </p:nvSpPr>
        <p:spPr>
          <a:xfrm>
            <a:off x="502920" y="530352"/>
            <a:ext cx="8183880" cy="4187952"/>
          </a:xfrm>
          <a:custGeom>
            <a:avLst/>
            <a:gdLst>
              <a:gd name="connsiteX0" fmla="*/ 0 w 8183880"/>
              <a:gd name="connsiteY0" fmla="*/ 355976 h 4187952"/>
              <a:gd name="connsiteX1" fmla="*/ 104263 w 8183880"/>
              <a:gd name="connsiteY1" fmla="*/ 104263 h 4187952"/>
              <a:gd name="connsiteX2" fmla="*/ 355976 w 8183880"/>
              <a:gd name="connsiteY2" fmla="*/ 0 h 4187952"/>
              <a:gd name="connsiteX3" fmla="*/ 7827904 w 8183880"/>
              <a:gd name="connsiteY3" fmla="*/ 0 h 4187952"/>
              <a:gd name="connsiteX4" fmla="*/ 8079617 w 8183880"/>
              <a:gd name="connsiteY4" fmla="*/ 104263 h 4187952"/>
              <a:gd name="connsiteX5" fmla="*/ 8183880 w 8183880"/>
              <a:gd name="connsiteY5" fmla="*/ 355976 h 4187952"/>
              <a:gd name="connsiteX6" fmla="*/ 8183880 w 8183880"/>
              <a:gd name="connsiteY6" fmla="*/ 3831976 h 4187952"/>
              <a:gd name="connsiteX7" fmla="*/ 8079617 w 8183880"/>
              <a:gd name="connsiteY7" fmla="*/ 4083689 h 4187952"/>
              <a:gd name="connsiteX8" fmla="*/ 7827904 w 8183880"/>
              <a:gd name="connsiteY8" fmla="*/ 4187952 h 4187952"/>
              <a:gd name="connsiteX9" fmla="*/ 355976 w 8183880"/>
              <a:gd name="connsiteY9" fmla="*/ 4187952 h 4187952"/>
              <a:gd name="connsiteX10" fmla="*/ 104263 w 8183880"/>
              <a:gd name="connsiteY10" fmla="*/ 4083689 h 4187952"/>
              <a:gd name="connsiteX11" fmla="*/ 0 w 8183880"/>
              <a:gd name="connsiteY11" fmla="*/ 3831976 h 4187952"/>
              <a:gd name="connsiteX12" fmla="*/ 0 w 8183880"/>
              <a:gd name="connsiteY12" fmla="*/ 355976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3880" h="4187952">
                <a:moveTo>
                  <a:pt x="0" y="355976"/>
                </a:moveTo>
                <a:cubicBezTo>
                  <a:pt x="0" y="261565"/>
                  <a:pt x="37505" y="171021"/>
                  <a:pt x="104263" y="104263"/>
                </a:cubicBezTo>
                <a:cubicBezTo>
                  <a:pt x="171022" y="37505"/>
                  <a:pt x="261566" y="0"/>
                  <a:pt x="355976" y="0"/>
                </a:cubicBezTo>
                <a:lnTo>
                  <a:pt x="7827904" y="0"/>
                </a:lnTo>
                <a:cubicBezTo>
                  <a:pt x="7922315" y="0"/>
                  <a:pt x="8012859" y="37505"/>
                  <a:pt x="8079617" y="104263"/>
                </a:cubicBezTo>
                <a:cubicBezTo>
                  <a:pt x="8146375" y="171022"/>
                  <a:pt x="8183880" y="261566"/>
                  <a:pt x="8183880" y="355976"/>
                </a:cubicBezTo>
                <a:lnTo>
                  <a:pt x="8183880" y="3831976"/>
                </a:lnTo>
                <a:cubicBezTo>
                  <a:pt x="8183880" y="3926387"/>
                  <a:pt x="8146375" y="4016931"/>
                  <a:pt x="8079617" y="4083689"/>
                </a:cubicBezTo>
                <a:cubicBezTo>
                  <a:pt x="8012859" y="4150447"/>
                  <a:pt x="7922315" y="4187952"/>
                  <a:pt x="7827904" y="4187952"/>
                </a:cubicBezTo>
                <a:lnTo>
                  <a:pt x="355976" y="4187952"/>
                </a:lnTo>
                <a:cubicBezTo>
                  <a:pt x="261565" y="4187952"/>
                  <a:pt x="171021" y="4150447"/>
                  <a:pt x="104263" y="4083689"/>
                </a:cubicBezTo>
                <a:cubicBezTo>
                  <a:pt x="37505" y="4016930"/>
                  <a:pt x="0" y="3926387"/>
                  <a:pt x="0" y="3831976"/>
                </a:cubicBezTo>
                <a:lnTo>
                  <a:pt x="0" y="35597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1902" tIns="271902" rIns="271902" bIns="2689741" numCol="1" spcCol="1270" anchor="t" anchorCtr="0">
            <a:noAutofit/>
          </a:bodyPr>
          <a:lstStyle/>
          <a:p>
            <a:pPr lvl="0" algn="ctr" defTabSz="1955800" rtl="1">
              <a:spcBef>
                <a:spcPct val="0"/>
              </a:spcBef>
              <a:spcAft>
                <a:spcPct val="35000"/>
              </a:spcAft>
            </a:pPr>
            <a:r>
              <a:rPr lang="fa-IR" sz="4400" kern="1200" dirty="0" smtClean="0">
                <a:cs typeface="B Bardiya" pitchFamily="2" charset="-78"/>
              </a:rPr>
              <a:t>زمانی که شرکت با ورشکستگی روبرو می‌شود.</a:t>
            </a:r>
            <a:endParaRPr lang="en-US" sz="4400" kern="1200" dirty="0">
              <a:cs typeface="B Bardiya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07517" y="2414930"/>
            <a:ext cx="3853176" cy="1884578"/>
          </a:xfrm>
          <a:custGeom>
            <a:avLst/>
            <a:gdLst>
              <a:gd name="connsiteX0" fmla="*/ 0 w 3853176"/>
              <a:gd name="connsiteY0" fmla="*/ 197881 h 1884578"/>
              <a:gd name="connsiteX1" fmla="*/ 57958 w 3853176"/>
              <a:gd name="connsiteY1" fmla="*/ 57958 h 1884578"/>
              <a:gd name="connsiteX2" fmla="*/ 197881 w 3853176"/>
              <a:gd name="connsiteY2" fmla="*/ 0 h 1884578"/>
              <a:gd name="connsiteX3" fmla="*/ 3655295 w 3853176"/>
              <a:gd name="connsiteY3" fmla="*/ 0 h 1884578"/>
              <a:gd name="connsiteX4" fmla="*/ 3795218 w 3853176"/>
              <a:gd name="connsiteY4" fmla="*/ 57958 h 1884578"/>
              <a:gd name="connsiteX5" fmla="*/ 3853176 w 3853176"/>
              <a:gd name="connsiteY5" fmla="*/ 197881 h 1884578"/>
              <a:gd name="connsiteX6" fmla="*/ 3853176 w 3853176"/>
              <a:gd name="connsiteY6" fmla="*/ 1686697 h 1884578"/>
              <a:gd name="connsiteX7" fmla="*/ 3795218 w 3853176"/>
              <a:gd name="connsiteY7" fmla="*/ 1826620 h 1884578"/>
              <a:gd name="connsiteX8" fmla="*/ 3655295 w 3853176"/>
              <a:gd name="connsiteY8" fmla="*/ 1884578 h 1884578"/>
              <a:gd name="connsiteX9" fmla="*/ 197881 w 3853176"/>
              <a:gd name="connsiteY9" fmla="*/ 1884578 h 1884578"/>
              <a:gd name="connsiteX10" fmla="*/ 57958 w 3853176"/>
              <a:gd name="connsiteY10" fmla="*/ 1826620 h 1884578"/>
              <a:gd name="connsiteX11" fmla="*/ 0 w 3853176"/>
              <a:gd name="connsiteY11" fmla="*/ 1686697 h 1884578"/>
              <a:gd name="connsiteX12" fmla="*/ 0 w 3853176"/>
              <a:gd name="connsiteY12" fmla="*/ 197881 h 188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53176" h="1884578">
                <a:moveTo>
                  <a:pt x="0" y="197881"/>
                </a:moveTo>
                <a:cubicBezTo>
                  <a:pt x="0" y="145400"/>
                  <a:pt x="20848" y="95068"/>
                  <a:pt x="57958" y="57958"/>
                </a:cubicBezTo>
                <a:cubicBezTo>
                  <a:pt x="95068" y="20848"/>
                  <a:pt x="145400" y="0"/>
                  <a:pt x="197881" y="0"/>
                </a:cubicBezTo>
                <a:lnTo>
                  <a:pt x="3655295" y="0"/>
                </a:lnTo>
                <a:cubicBezTo>
                  <a:pt x="3707776" y="0"/>
                  <a:pt x="3758108" y="20848"/>
                  <a:pt x="3795218" y="57958"/>
                </a:cubicBezTo>
                <a:cubicBezTo>
                  <a:pt x="3832328" y="95068"/>
                  <a:pt x="3853176" y="145400"/>
                  <a:pt x="3853176" y="197881"/>
                </a:cubicBezTo>
                <a:lnTo>
                  <a:pt x="3853176" y="1686697"/>
                </a:lnTo>
                <a:cubicBezTo>
                  <a:pt x="3853176" y="1739178"/>
                  <a:pt x="3832328" y="1789510"/>
                  <a:pt x="3795218" y="1826620"/>
                </a:cubicBezTo>
                <a:cubicBezTo>
                  <a:pt x="3758108" y="1863730"/>
                  <a:pt x="3707776" y="1884578"/>
                  <a:pt x="3655295" y="1884578"/>
                </a:cubicBezTo>
                <a:lnTo>
                  <a:pt x="197881" y="1884578"/>
                </a:lnTo>
                <a:cubicBezTo>
                  <a:pt x="145400" y="1884578"/>
                  <a:pt x="95068" y="1863730"/>
                  <a:pt x="57958" y="1826620"/>
                </a:cubicBezTo>
                <a:cubicBezTo>
                  <a:pt x="20848" y="1789510"/>
                  <a:pt x="0" y="1739178"/>
                  <a:pt x="0" y="1686697"/>
                </a:cubicBezTo>
                <a:lnTo>
                  <a:pt x="0" y="197881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2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5117" tIns="195117" rIns="195117" bIns="195117" numCol="1" spcCol="1270" anchor="ctr" anchorCtr="0">
            <a:noAutofit/>
          </a:bodyPr>
          <a:lstStyle/>
          <a:p>
            <a:pPr lvl="0" algn="ctr" defTabSz="1600200" rtl="1">
              <a:spcBef>
                <a:spcPct val="0"/>
              </a:spcBef>
              <a:spcAft>
                <a:spcPct val="35000"/>
              </a:spcAft>
            </a:pPr>
            <a:r>
              <a:rPr lang="fa-IR" sz="3600" kern="1200" dirty="0" smtClean="0">
                <a:cs typeface="B Bardiya" pitchFamily="2" charset="-78"/>
              </a:rPr>
              <a:t>آیا شرکت باید منحل شود؟</a:t>
            </a:r>
            <a:endParaRPr lang="en-US" sz="3600" kern="1200" dirty="0">
              <a:cs typeface="B Bardiya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621533" y="2414930"/>
            <a:ext cx="3853176" cy="1884578"/>
          </a:xfrm>
          <a:custGeom>
            <a:avLst/>
            <a:gdLst>
              <a:gd name="connsiteX0" fmla="*/ 0 w 3853176"/>
              <a:gd name="connsiteY0" fmla="*/ 197881 h 1884578"/>
              <a:gd name="connsiteX1" fmla="*/ 57958 w 3853176"/>
              <a:gd name="connsiteY1" fmla="*/ 57958 h 1884578"/>
              <a:gd name="connsiteX2" fmla="*/ 197881 w 3853176"/>
              <a:gd name="connsiteY2" fmla="*/ 0 h 1884578"/>
              <a:gd name="connsiteX3" fmla="*/ 3655295 w 3853176"/>
              <a:gd name="connsiteY3" fmla="*/ 0 h 1884578"/>
              <a:gd name="connsiteX4" fmla="*/ 3795218 w 3853176"/>
              <a:gd name="connsiteY4" fmla="*/ 57958 h 1884578"/>
              <a:gd name="connsiteX5" fmla="*/ 3853176 w 3853176"/>
              <a:gd name="connsiteY5" fmla="*/ 197881 h 1884578"/>
              <a:gd name="connsiteX6" fmla="*/ 3853176 w 3853176"/>
              <a:gd name="connsiteY6" fmla="*/ 1686697 h 1884578"/>
              <a:gd name="connsiteX7" fmla="*/ 3795218 w 3853176"/>
              <a:gd name="connsiteY7" fmla="*/ 1826620 h 1884578"/>
              <a:gd name="connsiteX8" fmla="*/ 3655295 w 3853176"/>
              <a:gd name="connsiteY8" fmla="*/ 1884578 h 1884578"/>
              <a:gd name="connsiteX9" fmla="*/ 197881 w 3853176"/>
              <a:gd name="connsiteY9" fmla="*/ 1884578 h 1884578"/>
              <a:gd name="connsiteX10" fmla="*/ 57958 w 3853176"/>
              <a:gd name="connsiteY10" fmla="*/ 1826620 h 1884578"/>
              <a:gd name="connsiteX11" fmla="*/ 0 w 3853176"/>
              <a:gd name="connsiteY11" fmla="*/ 1686697 h 1884578"/>
              <a:gd name="connsiteX12" fmla="*/ 0 w 3853176"/>
              <a:gd name="connsiteY12" fmla="*/ 197881 h 188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53176" h="1884578">
                <a:moveTo>
                  <a:pt x="0" y="197881"/>
                </a:moveTo>
                <a:cubicBezTo>
                  <a:pt x="0" y="145400"/>
                  <a:pt x="20848" y="95068"/>
                  <a:pt x="57958" y="57958"/>
                </a:cubicBezTo>
                <a:cubicBezTo>
                  <a:pt x="95068" y="20848"/>
                  <a:pt x="145400" y="0"/>
                  <a:pt x="197881" y="0"/>
                </a:cubicBezTo>
                <a:lnTo>
                  <a:pt x="3655295" y="0"/>
                </a:lnTo>
                <a:cubicBezTo>
                  <a:pt x="3707776" y="0"/>
                  <a:pt x="3758108" y="20848"/>
                  <a:pt x="3795218" y="57958"/>
                </a:cubicBezTo>
                <a:cubicBezTo>
                  <a:pt x="3832328" y="95068"/>
                  <a:pt x="3853176" y="145400"/>
                  <a:pt x="3853176" y="197881"/>
                </a:cubicBezTo>
                <a:lnTo>
                  <a:pt x="3853176" y="1686697"/>
                </a:lnTo>
                <a:cubicBezTo>
                  <a:pt x="3853176" y="1739178"/>
                  <a:pt x="3832328" y="1789510"/>
                  <a:pt x="3795218" y="1826620"/>
                </a:cubicBezTo>
                <a:cubicBezTo>
                  <a:pt x="3758108" y="1863730"/>
                  <a:pt x="3707776" y="1884578"/>
                  <a:pt x="3655295" y="1884578"/>
                </a:cubicBezTo>
                <a:lnTo>
                  <a:pt x="197881" y="1884578"/>
                </a:lnTo>
                <a:cubicBezTo>
                  <a:pt x="145400" y="1884578"/>
                  <a:pt x="95068" y="1863730"/>
                  <a:pt x="57958" y="1826620"/>
                </a:cubicBezTo>
                <a:cubicBezTo>
                  <a:pt x="20848" y="1789510"/>
                  <a:pt x="0" y="1739178"/>
                  <a:pt x="0" y="1686697"/>
                </a:cubicBezTo>
                <a:lnTo>
                  <a:pt x="0" y="197881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2">
              <a:shade val="50000"/>
              <a:hueOff val="217815"/>
              <a:satOff val="-38134"/>
              <a:lumOff val="4856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5117" tIns="195117" rIns="195117" bIns="195117" numCol="1" spcCol="1270" anchor="ctr" anchorCtr="0">
            <a:noAutofit/>
          </a:bodyPr>
          <a:lstStyle/>
          <a:p>
            <a:pPr lvl="0" algn="ctr" defTabSz="1600200" rtl="1">
              <a:spcBef>
                <a:spcPct val="0"/>
              </a:spcBef>
              <a:spcAft>
                <a:spcPct val="35000"/>
              </a:spcAft>
            </a:pPr>
            <a:r>
              <a:rPr lang="fa-IR" sz="3600" kern="1200" dirty="0" smtClean="0">
                <a:cs typeface="B Bardiya" pitchFamily="2" charset="-78"/>
              </a:rPr>
              <a:t>آیا شرکت باید ادامۀ حیات یابد؟</a:t>
            </a:r>
            <a:endParaRPr lang="en-US" sz="3600" kern="1200" dirty="0">
              <a:cs typeface="B Bardi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0" dirty="0" smtClean="0"/>
              <a:t>چه چیزی به چه کسی می‌رسد؟</a:t>
            </a:r>
            <a:endParaRPr lang="fa-IR" b="0" dirty="0"/>
          </a:p>
        </p:txBody>
      </p:sp>
      <p:sp>
        <p:nvSpPr>
          <p:cNvPr id="6" name="Circular Arrow 5"/>
          <p:cNvSpPr/>
          <p:nvPr/>
        </p:nvSpPr>
        <p:spPr>
          <a:xfrm>
            <a:off x="2322036" y="502216"/>
            <a:ext cx="4545647" cy="4545647"/>
          </a:xfrm>
          <a:prstGeom prst="circularArrow">
            <a:avLst>
              <a:gd name="adj1" fmla="val 5544"/>
              <a:gd name="adj2" fmla="val 330680"/>
              <a:gd name="adj3" fmla="val 13770125"/>
              <a:gd name="adj4" fmla="val 17389495"/>
              <a:gd name="adj5" fmla="val 5757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3527918" y="531067"/>
            <a:ext cx="2133882" cy="1066941"/>
          </a:xfrm>
          <a:custGeom>
            <a:avLst/>
            <a:gdLst>
              <a:gd name="connsiteX0" fmla="*/ 0 w 2133882"/>
              <a:gd name="connsiteY0" fmla="*/ 177827 h 1066941"/>
              <a:gd name="connsiteX1" fmla="*/ 52085 w 2133882"/>
              <a:gd name="connsiteY1" fmla="*/ 52084 h 1066941"/>
              <a:gd name="connsiteX2" fmla="*/ 177828 w 2133882"/>
              <a:gd name="connsiteY2" fmla="*/ 0 h 1066941"/>
              <a:gd name="connsiteX3" fmla="*/ 1956055 w 2133882"/>
              <a:gd name="connsiteY3" fmla="*/ 0 h 1066941"/>
              <a:gd name="connsiteX4" fmla="*/ 2081798 w 2133882"/>
              <a:gd name="connsiteY4" fmla="*/ 52085 h 1066941"/>
              <a:gd name="connsiteX5" fmla="*/ 2133882 w 2133882"/>
              <a:gd name="connsiteY5" fmla="*/ 177828 h 1066941"/>
              <a:gd name="connsiteX6" fmla="*/ 2133882 w 2133882"/>
              <a:gd name="connsiteY6" fmla="*/ 889114 h 1066941"/>
              <a:gd name="connsiteX7" fmla="*/ 2081798 w 2133882"/>
              <a:gd name="connsiteY7" fmla="*/ 1014857 h 1066941"/>
              <a:gd name="connsiteX8" fmla="*/ 1956055 w 2133882"/>
              <a:gd name="connsiteY8" fmla="*/ 1066941 h 1066941"/>
              <a:gd name="connsiteX9" fmla="*/ 177827 w 2133882"/>
              <a:gd name="connsiteY9" fmla="*/ 1066941 h 1066941"/>
              <a:gd name="connsiteX10" fmla="*/ 52084 w 2133882"/>
              <a:gd name="connsiteY10" fmla="*/ 1014857 h 1066941"/>
              <a:gd name="connsiteX11" fmla="*/ 0 w 2133882"/>
              <a:gd name="connsiteY11" fmla="*/ 889114 h 1066941"/>
              <a:gd name="connsiteX12" fmla="*/ 0 w 2133882"/>
              <a:gd name="connsiteY12" fmla="*/ 177827 h 106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33882" h="1066941">
                <a:moveTo>
                  <a:pt x="0" y="177827"/>
                </a:moveTo>
                <a:cubicBezTo>
                  <a:pt x="0" y="130664"/>
                  <a:pt x="18735" y="85433"/>
                  <a:pt x="52085" y="52084"/>
                </a:cubicBezTo>
                <a:cubicBezTo>
                  <a:pt x="85434" y="18735"/>
                  <a:pt x="130665" y="0"/>
                  <a:pt x="177828" y="0"/>
                </a:cubicBezTo>
                <a:lnTo>
                  <a:pt x="1956055" y="0"/>
                </a:lnTo>
                <a:cubicBezTo>
                  <a:pt x="2003218" y="0"/>
                  <a:pt x="2048449" y="18735"/>
                  <a:pt x="2081798" y="52085"/>
                </a:cubicBezTo>
                <a:cubicBezTo>
                  <a:pt x="2115147" y="85434"/>
                  <a:pt x="2133882" y="130665"/>
                  <a:pt x="2133882" y="177828"/>
                </a:cubicBezTo>
                <a:lnTo>
                  <a:pt x="2133882" y="889114"/>
                </a:lnTo>
                <a:cubicBezTo>
                  <a:pt x="2133882" y="936277"/>
                  <a:pt x="2115147" y="981508"/>
                  <a:pt x="2081798" y="1014857"/>
                </a:cubicBezTo>
                <a:cubicBezTo>
                  <a:pt x="2048449" y="1048206"/>
                  <a:pt x="2003218" y="1066941"/>
                  <a:pt x="1956055" y="1066941"/>
                </a:cubicBezTo>
                <a:lnTo>
                  <a:pt x="177827" y="1066941"/>
                </a:lnTo>
                <a:cubicBezTo>
                  <a:pt x="130664" y="1066941"/>
                  <a:pt x="85433" y="1048206"/>
                  <a:pt x="52084" y="1014857"/>
                </a:cubicBezTo>
                <a:cubicBezTo>
                  <a:pt x="18735" y="981508"/>
                  <a:pt x="0" y="936277"/>
                  <a:pt x="0" y="889114"/>
                </a:cubicBezTo>
                <a:lnTo>
                  <a:pt x="0" y="17782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044" tIns="113044" rIns="113044" bIns="113044" numCol="1" spcCol="1270" anchor="ctr" anchorCtr="0">
            <a:noAutofit/>
          </a:bodyPr>
          <a:lstStyle/>
          <a:p>
            <a:pPr lvl="0" algn="ctr" defTabSz="711200" rtl="1"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>
                <a:cs typeface="B Nazanin" pitchFamily="2" charset="-78"/>
              </a:rPr>
              <a:t>معمولاً اعتباردهندگان خواستار ورشکستگی شرکتند.</a:t>
            </a:r>
            <a:endParaRPr lang="en-US" sz="1600" kern="1200" dirty="0">
              <a:cs typeface="B Nazanin" pitchFamily="2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371486" y="1870498"/>
            <a:ext cx="2133882" cy="1066941"/>
          </a:xfrm>
          <a:custGeom>
            <a:avLst/>
            <a:gdLst>
              <a:gd name="connsiteX0" fmla="*/ 0 w 2133882"/>
              <a:gd name="connsiteY0" fmla="*/ 177827 h 1066941"/>
              <a:gd name="connsiteX1" fmla="*/ 52085 w 2133882"/>
              <a:gd name="connsiteY1" fmla="*/ 52084 h 1066941"/>
              <a:gd name="connsiteX2" fmla="*/ 177828 w 2133882"/>
              <a:gd name="connsiteY2" fmla="*/ 0 h 1066941"/>
              <a:gd name="connsiteX3" fmla="*/ 1956055 w 2133882"/>
              <a:gd name="connsiteY3" fmla="*/ 0 h 1066941"/>
              <a:gd name="connsiteX4" fmla="*/ 2081798 w 2133882"/>
              <a:gd name="connsiteY4" fmla="*/ 52085 h 1066941"/>
              <a:gd name="connsiteX5" fmla="*/ 2133882 w 2133882"/>
              <a:gd name="connsiteY5" fmla="*/ 177828 h 1066941"/>
              <a:gd name="connsiteX6" fmla="*/ 2133882 w 2133882"/>
              <a:gd name="connsiteY6" fmla="*/ 889114 h 1066941"/>
              <a:gd name="connsiteX7" fmla="*/ 2081798 w 2133882"/>
              <a:gd name="connsiteY7" fmla="*/ 1014857 h 1066941"/>
              <a:gd name="connsiteX8" fmla="*/ 1956055 w 2133882"/>
              <a:gd name="connsiteY8" fmla="*/ 1066941 h 1066941"/>
              <a:gd name="connsiteX9" fmla="*/ 177827 w 2133882"/>
              <a:gd name="connsiteY9" fmla="*/ 1066941 h 1066941"/>
              <a:gd name="connsiteX10" fmla="*/ 52084 w 2133882"/>
              <a:gd name="connsiteY10" fmla="*/ 1014857 h 1066941"/>
              <a:gd name="connsiteX11" fmla="*/ 0 w 2133882"/>
              <a:gd name="connsiteY11" fmla="*/ 889114 h 1066941"/>
              <a:gd name="connsiteX12" fmla="*/ 0 w 2133882"/>
              <a:gd name="connsiteY12" fmla="*/ 177827 h 106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33882" h="1066941">
                <a:moveTo>
                  <a:pt x="0" y="177827"/>
                </a:moveTo>
                <a:cubicBezTo>
                  <a:pt x="0" y="130664"/>
                  <a:pt x="18735" y="85433"/>
                  <a:pt x="52085" y="52084"/>
                </a:cubicBezTo>
                <a:cubicBezTo>
                  <a:pt x="85434" y="18735"/>
                  <a:pt x="130665" y="0"/>
                  <a:pt x="177828" y="0"/>
                </a:cubicBezTo>
                <a:lnTo>
                  <a:pt x="1956055" y="0"/>
                </a:lnTo>
                <a:cubicBezTo>
                  <a:pt x="2003218" y="0"/>
                  <a:pt x="2048449" y="18735"/>
                  <a:pt x="2081798" y="52085"/>
                </a:cubicBezTo>
                <a:cubicBezTo>
                  <a:pt x="2115147" y="85434"/>
                  <a:pt x="2133882" y="130665"/>
                  <a:pt x="2133882" y="177828"/>
                </a:cubicBezTo>
                <a:lnTo>
                  <a:pt x="2133882" y="889114"/>
                </a:lnTo>
                <a:cubicBezTo>
                  <a:pt x="2133882" y="936277"/>
                  <a:pt x="2115147" y="981508"/>
                  <a:pt x="2081798" y="1014857"/>
                </a:cubicBezTo>
                <a:cubicBezTo>
                  <a:pt x="2048449" y="1048206"/>
                  <a:pt x="2003218" y="1066941"/>
                  <a:pt x="1956055" y="1066941"/>
                </a:cubicBezTo>
                <a:lnTo>
                  <a:pt x="177827" y="1066941"/>
                </a:lnTo>
                <a:cubicBezTo>
                  <a:pt x="130664" y="1066941"/>
                  <a:pt x="85433" y="1048206"/>
                  <a:pt x="52084" y="1014857"/>
                </a:cubicBezTo>
                <a:cubicBezTo>
                  <a:pt x="18735" y="981508"/>
                  <a:pt x="0" y="936277"/>
                  <a:pt x="0" y="889114"/>
                </a:cubicBezTo>
                <a:lnTo>
                  <a:pt x="0" y="17782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044" tIns="113044" rIns="113044" bIns="113044" numCol="1" spcCol="1270" anchor="ctr" anchorCtr="0">
            <a:noAutofit/>
          </a:bodyPr>
          <a:lstStyle/>
          <a:p>
            <a:pPr lvl="0" algn="ctr" defTabSz="711200" rtl="1"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>
                <a:cs typeface="B Nazanin" pitchFamily="2" charset="-78"/>
              </a:rPr>
              <a:t>مدیران خواستار تجدید‌ساختار و تداوم حیاتند.</a:t>
            </a:r>
            <a:endParaRPr lang="en-US" sz="1600" kern="1200" dirty="0">
              <a:cs typeface="B Nazanin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667306" y="4037743"/>
            <a:ext cx="2133882" cy="1066941"/>
          </a:xfrm>
          <a:custGeom>
            <a:avLst/>
            <a:gdLst>
              <a:gd name="connsiteX0" fmla="*/ 0 w 2133882"/>
              <a:gd name="connsiteY0" fmla="*/ 177827 h 1066941"/>
              <a:gd name="connsiteX1" fmla="*/ 52085 w 2133882"/>
              <a:gd name="connsiteY1" fmla="*/ 52084 h 1066941"/>
              <a:gd name="connsiteX2" fmla="*/ 177828 w 2133882"/>
              <a:gd name="connsiteY2" fmla="*/ 0 h 1066941"/>
              <a:gd name="connsiteX3" fmla="*/ 1956055 w 2133882"/>
              <a:gd name="connsiteY3" fmla="*/ 0 h 1066941"/>
              <a:gd name="connsiteX4" fmla="*/ 2081798 w 2133882"/>
              <a:gd name="connsiteY4" fmla="*/ 52085 h 1066941"/>
              <a:gd name="connsiteX5" fmla="*/ 2133882 w 2133882"/>
              <a:gd name="connsiteY5" fmla="*/ 177828 h 1066941"/>
              <a:gd name="connsiteX6" fmla="*/ 2133882 w 2133882"/>
              <a:gd name="connsiteY6" fmla="*/ 889114 h 1066941"/>
              <a:gd name="connsiteX7" fmla="*/ 2081798 w 2133882"/>
              <a:gd name="connsiteY7" fmla="*/ 1014857 h 1066941"/>
              <a:gd name="connsiteX8" fmla="*/ 1956055 w 2133882"/>
              <a:gd name="connsiteY8" fmla="*/ 1066941 h 1066941"/>
              <a:gd name="connsiteX9" fmla="*/ 177827 w 2133882"/>
              <a:gd name="connsiteY9" fmla="*/ 1066941 h 1066941"/>
              <a:gd name="connsiteX10" fmla="*/ 52084 w 2133882"/>
              <a:gd name="connsiteY10" fmla="*/ 1014857 h 1066941"/>
              <a:gd name="connsiteX11" fmla="*/ 0 w 2133882"/>
              <a:gd name="connsiteY11" fmla="*/ 889114 h 1066941"/>
              <a:gd name="connsiteX12" fmla="*/ 0 w 2133882"/>
              <a:gd name="connsiteY12" fmla="*/ 177827 h 106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33882" h="1066941">
                <a:moveTo>
                  <a:pt x="0" y="177827"/>
                </a:moveTo>
                <a:cubicBezTo>
                  <a:pt x="0" y="130664"/>
                  <a:pt x="18735" y="85433"/>
                  <a:pt x="52085" y="52084"/>
                </a:cubicBezTo>
                <a:cubicBezTo>
                  <a:pt x="85434" y="18735"/>
                  <a:pt x="130665" y="0"/>
                  <a:pt x="177828" y="0"/>
                </a:cubicBezTo>
                <a:lnTo>
                  <a:pt x="1956055" y="0"/>
                </a:lnTo>
                <a:cubicBezTo>
                  <a:pt x="2003218" y="0"/>
                  <a:pt x="2048449" y="18735"/>
                  <a:pt x="2081798" y="52085"/>
                </a:cubicBezTo>
                <a:cubicBezTo>
                  <a:pt x="2115147" y="85434"/>
                  <a:pt x="2133882" y="130665"/>
                  <a:pt x="2133882" y="177828"/>
                </a:cubicBezTo>
                <a:lnTo>
                  <a:pt x="2133882" y="889114"/>
                </a:lnTo>
                <a:cubicBezTo>
                  <a:pt x="2133882" y="936277"/>
                  <a:pt x="2115147" y="981508"/>
                  <a:pt x="2081798" y="1014857"/>
                </a:cubicBezTo>
                <a:cubicBezTo>
                  <a:pt x="2048449" y="1048206"/>
                  <a:pt x="2003218" y="1066941"/>
                  <a:pt x="1956055" y="1066941"/>
                </a:cubicBezTo>
                <a:lnTo>
                  <a:pt x="177827" y="1066941"/>
                </a:lnTo>
                <a:cubicBezTo>
                  <a:pt x="130664" y="1066941"/>
                  <a:pt x="85433" y="1048206"/>
                  <a:pt x="52084" y="1014857"/>
                </a:cubicBezTo>
                <a:cubicBezTo>
                  <a:pt x="18735" y="981508"/>
                  <a:pt x="0" y="936277"/>
                  <a:pt x="0" y="889114"/>
                </a:cubicBezTo>
                <a:lnTo>
                  <a:pt x="0" y="17782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044" tIns="113044" rIns="113044" bIns="113044" numCol="1" spcCol="1270" anchor="ctr" anchorCtr="0">
            <a:noAutofit/>
          </a:bodyPr>
          <a:lstStyle/>
          <a:p>
            <a:pPr lvl="0" algn="ctr" defTabSz="711200" rtl="1"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>
                <a:cs typeface="B Nazanin" pitchFamily="2" charset="-78"/>
              </a:rPr>
              <a:t>مدیران برای جلب نظر دادگاه نیازمند حمایت‌های اعتباردهندگانند.</a:t>
            </a:r>
            <a:endParaRPr lang="en-US" sz="1600" kern="1200" dirty="0">
              <a:cs typeface="B Nazanin" pitchFamily="2" charset="-7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388530" y="4037743"/>
            <a:ext cx="2133882" cy="1066941"/>
          </a:xfrm>
          <a:custGeom>
            <a:avLst/>
            <a:gdLst>
              <a:gd name="connsiteX0" fmla="*/ 0 w 2133882"/>
              <a:gd name="connsiteY0" fmla="*/ 177827 h 1066941"/>
              <a:gd name="connsiteX1" fmla="*/ 52085 w 2133882"/>
              <a:gd name="connsiteY1" fmla="*/ 52084 h 1066941"/>
              <a:gd name="connsiteX2" fmla="*/ 177828 w 2133882"/>
              <a:gd name="connsiteY2" fmla="*/ 0 h 1066941"/>
              <a:gd name="connsiteX3" fmla="*/ 1956055 w 2133882"/>
              <a:gd name="connsiteY3" fmla="*/ 0 h 1066941"/>
              <a:gd name="connsiteX4" fmla="*/ 2081798 w 2133882"/>
              <a:gd name="connsiteY4" fmla="*/ 52085 h 1066941"/>
              <a:gd name="connsiteX5" fmla="*/ 2133882 w 2133882"/>
              <a:gd name="connsiteY5" fmla="*/ 177828 h 1066941"/>
              <a:gd name="connsiteX6" fmla="*/ 2133882 w 2133882"/>
              <a:gd name="connsiteY6" fmla="*/ 889114 h 1066941"/>
              <a:gd name="connsiteX7" fmla="*/ 2081798 w 2133882"/>
              <a:gd name="connsiteY7" fmla="*/ 1014857 h 1066941"/>
              <a:gd name="connsiteX8" fmla="*/ 1956055 w 2133882"/>
              <a:gd name="connsiteY8" fmla="*/ 1066941 h 1066941"/>
              <a:gd name="connsiteX9" fmla="*/ 177827 w 2133882"/>
              <a:gd name="connsiteY9" fmla="*/ 1066941 h 1066941"/>
              <a:gd name="connsiteX10" fmla="*/ 52084 w 2133882"/>
              <a:gd name="connsiteY10" fmla="*/ 1014857 h 1066941"/>
              <a:gd name="connsiteX11" fmla="*/ 0 w 2133882"/>
              <a:gd name="connsiteY11" fmla="*/ 889114 h 1066941"/>
              <a:gd name="connsiteX12" fmla="*/ 0 w 2133882"/>
              <a:gd name="connsiteY12" fmla="*/ 177827 h 106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33882" h="1066941">
                <a:moveTo>
                  <a:pt x="0" y="177827"/>
                </a:moveTo>
                <a:cubicBezTo>
                  <a:pt x="0" y="130664"/>
                  <a:pt x="18735" y="85433"/>
                  <a:pt x="52085" y="52084"/>
                </a:cubicBezTo>
                <a:cubicBezTo>
                  <a:pt x="85434" y="18735"/>
                  <a:pt x="130665" y="0"/>
                  <a:pt x="177828" y="0"/>
                </a:cubicBezTo>
                <a:lnTo>
                  <a:pt x="1956055" y="0"/>
                </a:lnTo>
                <a:cubicBezTo>
                  <a:pt x="2003218" y="0"/>
                  <a:pt x="2048449" y="18735"/>
                  <a:pt x="2081798" y="52085"/>
                </a:cubicBezTo>
                <a:cubicBezTo>
                  <a:pt x="2115147" y="85434"/>
                  <a:pt x="2133882" y="130665"/>
                  <a:pt x="2133882" y="177828"/>
                </a:cubicBezTo>
                <a:lnTo>
                  <a:pt x="2133882" y="889114"/>
                </a:lnTo>
                <a:cubicBezTo>
                  <a:pt x="2133882" y="936277"/>
                  <a:pt x="2115147" y="981508"/>
                  <a:pt x="2081798" y="1014857"/>
                </a:cubicBezTo>
                <a:cubicBezTo>
                  <a:pt x="2048449" y="1048206"/>
                  <a:pt x="2003218" y="1066941"/>
                  <a:pt x="1956055" y="1066941"/>
                </a:cubicBezTo>
                <a:lnTo>
                  <a:pt x="177827" y="1066941"/>
                </a:lnTo>
                <a:cubicBezTo>
                  <a:pt x="130664" y="1066941"/>
                  <a:pt x="85433" y="1048206"/>
                  <a:pt x="52084" y="1014857"/>
                </a:cubicBezTo>
                <a:cubicBezTo>
                  <a:pt x="18735" y="981508"/>
                  <a:pt x="0" y="936277"/>
                  <a:pt x="0" y="889114"/>
                </a:cubicBezTo>
                <a:lnTo>
                  <a:pt x="0" y="17782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044" tIns="113044" rIns="113044" bIns="113044" numCol="1" spcCol="1270" anchor="ctr" anchorCtr="0">
            <a:noAutofit/>
          </a:bodyPr>
          <a:lstStyle/>
          <a:p>
            <a:pPr lvl="0" algn="ctr" defTabSz="711200" rtl="1"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>
                <a:cs typeface="B Nazanin" pitchFamily="2" charset="-78"/>
              </a:rPr>
              <a:t>مدیران می‌کوشند به اعتباردهندگان چیز بیش‌تری بدهد.</a:t>
            </a:r>
            <a:endParaRPr lang="en-US" sz="1600" kern="1200" dirty="0">
              <a:cs typeface="B Nazanin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684350" y="1870498"/>
            <a:ext cx="2133882" cy="1066941"/>
          </a:xfrm>
          <a:custGeom>
            <a:avLst/>
            <a:gdLst>
              <a:gd name="connsiteX0" fmla="*/ 0 w 2133882"/>
              <a:gd name="connsiteY0" fmla="*/ 177827 h 1066941"/>
              <a:gd name="connsiteX1" fmla="*/ 52085 w 2133882"/>
              <a:gd name="connsiteY1" fmla="*/ 52084 h 1066941"/>
              <a:gd name="connsiteX2" fmla="*/ 177828 w 2133882"/>
              <a:gd name="connsiteY2" fmla="*/ 0 h 1066941"/>
              <a:gd name="connsiteX3" fmla="*/ 1956055 w 2133882"/>
              <a:gd name="connsiteY3" fmla="*/ 0 h 1066941"/>
              <a:gd name="connsiteX4" fmla="*/ 2081798 w 2133882"/>
              <a:gd name="connsiteY4" fmla="*/ 52085 h 1066941"/>
              <a:gd name="connsiteX5" fmla="*/ 2133882 w 2133882"/>
              <a:gd name="connsiteY5" fmla="*/ 177828 h 1066941"/>
              <a:gd name="connsiteX6" fmla="*/ 2133882 w 2133882"/>
              <a:gd name="connsiteY6" fmla="*/ 889114 h 1066941"/>
              <a:gd name="connsiteX7" fmla="*/ 2081798 w 2133882"/>
              <a:gd name="connsiteY7" fmla="*/ 1014857 h 1066941"/>
              <a:gd name="connsiteX8" fmla="*/ 1956055 w 2133882"/>
              <a:gd name="connsiteY8" fmla="*/ 1066941 h 1066941"/>
              <a:gd name="connsiteX9" fmla="*/ 177827 w 2133882"/>
              <a:gd name="connsiteY9" fmla="*/ 1066941 h 1066941"/>
              <a:gd name="connsiteX10" fmla="*/ 52084 w 2133882"/>
              <a:gd name="connsiteY10" fmla="*/ 1014857 h 1066941"/>
              <a:gd name="connsiteX11" fmla="*/ 0 w 2133882"/>
              <a:gd name="connsiteY11" fmla="*/ 889114 h 1066941"/>
              <a:gd name="connsiteX12" fmla="*/ 0 w 2133882"/>
              <a:gd name="connsiteY12" fmla="*/ 177827 h 106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33882" h="1066941">
                <a:moveTo>
                  <a:pt x="0" y="177827"/>
                </a:moveTo>
                <a:cubicBezTo>
                  <a:pt x="0" y="130664"/>
                  <a:pt x="18735" y="85433"/>
                  <a:pt x="52085" y="52084"/>
                </a:cubicBezTo>
                <a:cubicBezTo>
                  <a:pt x="85434" y="18735"/>
                  <a:pt x="130665" y="0"/>
                  <a:pt x="177828" y="0"/>
                </a:cubicBezTo>
                <a:lnTo>
                  <a:pt x="1956055" y="0"/>
                </a:lnTo>
                <a:cubicBezTo>
                  <a:pt x="2003218" y="0"/>
                  <a:pt x="2048449" y="18735"/>
                  <a:pt x="2081798" y="52085"/>
                </a:cubicBezTo>
                <a:cubicBezTo>
                  <a:pt x="2115147" y="85434"/>
                  <a:pt x="2133882" y="130665"/>
                  <a:pt x="2133882" y="177828"/>
                </a:cubicBezTo>
                <a:lnTo>
                  <a:pt x="2133882" y="889114"/>
                </a:lnTo>
                <a:cubicBezTo>
                  <a:pt x="2133882" y="936277"/>
                  <a:pt x="2115147" y="981508"/>
                  <a:pt x="2081798" y="1014857"/>
                </a:cubicBezTo>
                <a:cubicBezTo>
                  <a:pt x="2048449" y="1048206"/>
                  <a:pt x="2003218" y="1066941"/>
                  <a:pt x="1956055" y="1066941"/>
                </a:cubicBezTo>
                <a:lnTo>
                  <a:pt x="177827" y="1066941"/>
                </a:lnTo>
                <a:cubicBezTo>
                  <a:pt x="130664" y="1066941"/>
                  <a:pt x="85433" y="1048206"/>
                  <a:pt x="52084" y="1014857"/>
                </a:cubicBezTo>
                <a:cubicBezTo>
                  <a:pt x="18735" y="981508"/>
                  <a:pt x="0" y="936277"/>
                  <a:pt x="0" y="889114"/>
                </a:cubicBezTo>
                <a:lnTo>
                  <a:pt x="0" y="17782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044" tIns="113044" rIns="113044" bIns="113044" numCol="1" spcCol="1270" anchor="ctr" anchorCtr="0">
            <a:noAutofit/>
          </a:bodyPr>
          <a:lstStyle/>
          <a:p>
            <a:pPr lvl="0" algn="ctr" defTabSz="711200" rtl="1">
              <a:spcBef>
                <a:spcPct val="0"/>
              </a:spcBef>
              <a:spcAft>
                <a:spcPct val="35000"/>
              </a:spcAft>
            </a:pPr>
            <a:r>
              <a:rPr lang="fa-IR" sz="1600" kern="1200" dirty="0" smtClean="0">
                <a:cs typeface="B Nazanin" pitchFamily="2" charset="-78"/>
              </a:rPr>
              <a:t>این وضعیت به زیان سهامداران است. </a:t>
            </a:r>
            <a:endParaRPr lang="en-US" sz="1600" kern="12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fa-IR" sz="36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>
              <a:buNone/>
            </a:pPr>
            <a:endParaRPr lang="fa-IR" sz="36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>
              <a:buNone/>
            </a:pPr>
            <a:endParaRPr lang="fa-IR" sz="36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>
              <a:buNone/>
            </a:pPr>
            <a:r>
              <a:rPr lang="fa-IR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هم‌چنان هر کاسبی اندر دکان </a:t>
            </a:r>
            <a:endParaRPr lang="en-US" sz="36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  <a:p>
            <a:pPr algn="l">
              <a:buNone/>
            </a:pPr>
            <a:r>
              <a:rPr lang="fa-IR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بهر خود کوشد نه اصلاح جهان</a:t>
            </a:r>
          </a:p>
          <a:p>
            <a:pPr algn="l">
              <a:buNone/>
            </a:pPr>
            <a:r>
              <a:rPr lang="fa-IR" sz="2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cs typeface="B Elham" pitchFamily="2" charset="-78"/>
              </a:rPr>
              <a:t>مولوی</a:t>
            </a:r>
            <a:r>
              <a:rPr lang="fa-IR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 </a:t>
            </a:r>
            <a:endParaRPr lang="fa-IR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با تشکر</a:t>
            </a:r>
            <a:endParaRPr lang="fa-IR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رابطۀ نمایندگی</a:t>
            </a:r>
            <a:endParaRPr lang="fa-IR" dirty="0"/>
          </a:p>
        </p:txBody>
      </p:sp>
      <p:grpSp>
        <p:nvGrpSpPr>
          <p:cNvPr id="5" name="Group 4"/>
          <p:cNvGrpSpPr/>
          <p:nvPr/>
        </p:nvGrpSpPr>
        <p:grpSpPr>
          <a:xfrm>
            <a:off x="503803" y="525606"/>
            <a:ext cx="8182431" cy="4197063"/>
            <a:chOff x="503803" y="525606"/>
            <a:chExt cx="8182431" cy="4197063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6" name="Freeform 5"/>
            <p:cNvSpPr/>
            <p:nvPr/>
          </p:nvSpPr>
          <p:spPr>
            <a:xfrm>
              <a:off x="503803" y="987824"/>
              <a:ext cx="3272625" cy="3272625"/>
            </a:xfrm>
            <a:custGeom>
              <a:avLst/>
              <a:gdLst>
                <a:gd name="connsiteX0" fmla="*/ 0 w 3272625"/>
                <a:gd name="connsiteY0" fmla="*/ 1636313 h 3272625"/>
                <a:gd name="connsiteX1" fmla="*/ 479267 w 3272625"/>
                <a:gd name="connsiteY1" fmla="*/ 479265 h 3272625"/>
                <a:gd name="connsiteX2" fmla="*/ 1636316 w 3272625"/>
                <a:gd name="connsiteY2" fmla="*/ 2 h 3272625"/>
                <a:gd name="connsiteX3" fmla="*/ 2793364 w 3272625"/>
                <a:gd name="connsiteY3" fmla="*/ 479269 h 3272625"/>
                <a:gd name="connsiteX4" fmla="*/ 3272627 w 3272625"/>
                <a:gd name="connsiteY4" fmla="*/ 1636318 h 3272625"/>
                <a:gd name="connsiteX5" fmla="*/ 2793362 w 3272625"/>
                <a:gd name="connsiteY5" fmla="*/ 2793366 h 3272625"/>
                <a:gd name="connsiteX6" fmla="*/ 1636313 w 3272625"/>
                <a:gd name="connsiteY6" fmla="*/ 3272631 h 3272625"/>
                <a:gd name="connsiteX7" fmla="*/ 479265 w 3272625"/>
                <a:gd name="connsiteY7" fmla="*/ 2793365 h 3272625"/>
                <a:gd name="connsiteX8" fmla="*/ 1 w 3272625"/>
                <a:gd name="connsiteY8" fmla="*/ 1636316 h 3272625"/>
                <a:gd name="connsiteX9" fmla="*/ 0 w 3272625"/>
                <a:gd name="connsiteY9" fmla="*/ 1636313 h 327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72625" h="3272625">
                  <a:moveTo>
                    <a:pt x="0" y="1636313"/>
                  </a:moveTo>
                  <a:cubicBezTo>
                    <a:pt x="1" y="1202336"/>
                    <a:pt x="172398" y="786133"/>
                    <a:pt x="479267" y="479265"/>
                  </a:cubicBezTo>
                  <a:cubicBezTo>
                    <a:pt x="786136" y="172397"/>
                    <a:pt x="1202339" y="1"/>
                    <a:pt x="1636316" y="2"/>
                  </a:cubicBezTo>
                  <a:cubicBezTo>
                    <a:pt x="2070293" y="3"/>
                    <a:pt x="2486496" y="172400"/>
                    <a:pt x="2793364" y="479269"/>
                  </a:cubicBezTo>
                  <a:cubicBezTo>
                    <a:pt x="3100232" y="786138"/>
                    <a:pt x="3272628" y="1202341"/>
                    <a:pt x="3272627" y="1636318"/>
                  </a:cubicBezTo>
                  <a:cubicBezTo>
                    <a:pt x="3272627" y="2070295"/>
                    <a:pt x="3100230" y="2486498"/>
                    <a:pt x="2793362" y="2793366"/>
                  </a:cubicBezTo>
                  <a:cubicBezTo>
                    <a:pt x="2486494" y="3100234"/>
                    <a:pt x="2070291" y="3272631"/>
                    <a:pt x="1636313" y="3272631"/>
                  </a:cubicBezTo>
                  <a:cubicBezTo>
                    <a:pt x="1202336" y="3272631"/>
                    <a:pt x="786133" y="3100234"/>
                    <a:pt x="479265" y="2793365"/>
                  </a:cubicBezTo>
                  <a:cubicBezTo>
                    <a:pt x="172397" y="2486496"/>
                    <a:pt x="1" y="2070293"/>
                    <a:pt x="1" y="1636316"/>
                  </a:cubicBezTo>
                  <a:cubicBezTo>
                    <a:pt x="1" y="1636315"/>
                    <a:pt x="0" y="1636314"/>
                    <a:pt x="0" y="1636313"/>
                  </a:cubicBez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5465" tIns="555464" rIns="555465" bIns="555464" numCol="1" spcCol="1270" anchor="ctr" anchorCtr="0">
              <a:noAutofit/>
              <a:sp3d extrusionH="28000" prstMaterial="matte"/>
            </a:bodyPr>
            <a:lstStyle/>
            <a:p>
              <a:pPr lvl="0" algn="ctr" defTabSz="2667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6000" kern="1200" dirty="0" smtClean="0"/>
                <a:t>موکل</a:t>
              </a:r>
              <a:endParaRPr lang="en-US" sz="60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3520042" y="525606"/>
              <a:ext cx="2034777" cy="1104511"/>
            </a:xfrm>
            <a:custGeom>
              <a:avLst/>
              <a:gdLst>
                <a:gd name="connsiteX0" fmla="*/ 0 w 2034777"/>
                <a:gd name="connsiteY0" fmla="*/ 220902 h 1104511"/>
                <a:gd name="connsiteX1" fmla="*/ 1482522 w 2034777"/>
                <a:gd name="connsiteY1" fmla="*/ 220902 h 1104511"/>
                <a:gd name="connsiteX2" fmla="*/ 1482522 w 2034777"/>
                <a:gd name="connsiteY2" fmla="*/ 0 h 1104511"/>
                <a:gd name="connsiteX3" fmla="*/ 2034777 w 2034777"/>
                <a:gd name="connsiteY3" fmla="*/ 552256 h 1104511"/>
                <a:gd name="connsiteX4" fmla="*/ 1482522 w 2034777"/>
                <a:gd name="connsiteY4" fmla="*/ 1104511 h 1104511"/>
                <a:gd name="connsiteX5" fmla="*/ 1482522 w 2034777"/>
                <a:gd name="connsiteY5" fmla="*/ 883609 h 1104511"/>
                <a:gd name="connsiteX6" fmla="*/ 0 w 2034777"/>
                <a:gd name="connsiteY6" fmla="*/ 883609 h 1104511"/>
                <a:gd name="connsiteX7" fmla="*/ 0 w 2034777"/>
                <a:gd name="connsiteY7" fmla="*/ 220902 h 110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4777" h="1104511">
                  <a:moveTo>
                    <a:pt x="0" y="220902"/>
                  </a:moveTo>
                  <a:lnTo>
                    <a:pt x="1482522" y="220902"/>
                  </a:lnTo>
                  <a:lnTo>
                    <a:pt x="1482522" y="0"/>
                  </a:lnTo>
                  <a:lnTo>
                    <a:pt x="2034777" y="552256"/>
                  </a:lnTo>
                  <a:lnTo>
                    <a:pt x="1482522" y="1104511"/>
                  </a:lnTo>
                  <a:lnTo>
                    <a:pt x="1482522" y="883609"/>
                  </a:lnTo>
                  <a:lnTo>
                    <a:pt x="0" y="883609"/>
                  </a:lnTo>
                  <a:lnTo>
                    <a:pt x="0" y="220902"/>
                  </a:lnTo>
                  <a:close/>
                </a:path>
              </a:pathLst>
            </a:custGeom>
            <a:sp3d z="-227350" prstMaterial="matte"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20902" rIns="331353" bIns="220902" numCol="1" spcCol="1270" anchor="ctr" anchorCtr="0">
              <a:noAutofit/>
            </a:bodyPr>
            <a:lstStyle/>
            <a:p>
              <a:pPr lvl="0" algn="ctr" defTabSz="2133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4800" kern="12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5413609" y="987824"/>
              <a:ext cx="3272625" cy="3272625"/>
            </a:xfrm>
            <a:custGeom>
              <a:avLst/>
              <a:gdLst>
                <a:gd name="connsiteX0" fmla="*/ 0 w 3272625"/>
                <a:gd name="connsiteY0" fmla="*/ 1636313 h 3272625"/>
                <a:gd name="connsiteX1" fmla="*/ 479267 w 3272625"/>
                <a:gd name="connsiteY1" fmla="*/ 479265 h 3272625"/>
                <a:gd name="connsiteX2" fmla="*/ 1636316 w 3272625"/>
                <a:gd name="connsiteY2" fmla="*/ 2 h 3272625"/>
                <a:gd name="connsiteX3" fmla="*/ 2793364 w 3272625"/>
                <a:gd name="connsiteY3" fmla="*/ 479269 h 3272625"/>
                <a:gd name="connsiteX4" fmla="*/ 3272627 w 3272625"/>
                <a:gd name="connsiteY4" fmla="*/ 1636318 h 3272625"/>
                <a:gd name="connsiteX5" fmla="*/ 2793362 w 3272625"/>
                <a:gd name="connsiteY5" fmla="*/ 2793366 h 3272625"/>
                <a:gd name="connsiteX6" fmla="*/ 1636313 w 3272625"/>
                <a:gd name="connsiteY6" fmla="*/ 3272631 h 3272625"/>
                <a:gd name="connsiteX7" fmla="*/ 479265 w 3272625"/>
                <a:gd name="connsiteY7" fmla="*/ 2793365 h 3272625"/>
                <a:gd name="connsiteX8" fmla="*/ 1 w 3272625"/>
                <a:gd name="connsiteY8" fmla="*/ 1636316 h 3272625"/>
                <a:gd name="connsiteX9" fmla="*/ 0 w 3272625"/>
                <a:gd name="connsiteY9" fmla="*/ 1636313 h 327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72625" h="3272625">
                  <a:moveTo>
                    <a:pt x="0" y="1636313"/>
                  </a:moveTo>
                  <a:cubicBezTo>
                    <a:pt x="1" y="1202336"/>
                    <a:pt x="172398" y="786133"/>
                    <a:pt x="479267" y="479265"/>
                  </a:cubicBezTo>
                  <a:cubicBezTo>
                    <a:pt x="786136" y="172397"/>
                    <a:pt x="1202339" y="1"/>
                    <a:pt x="1636316" y="2"/>
                  </a:cubicBezTo>
                  <a:cubicBezTo>
                    <a:pt x="2070293" y="3"/>
                    <a:pt x="2486496" y="172400"/>
                    <a:pt x="2793364" y="479269"/>
                  </a:cubicBezTo>
                  <a:cubicBezTo>
                    <a:pt x="3100232" y="786138"/>
                    <a:pt x="3272628" y="1202341"/>
                    <a:pt x="3272627" y="1636318"/>
                  </a:cubicBezTo>
                  <a:cubicBezTo>
                    <a:pt x="3272627" y="2070295"/>
                    <a:pt x="3100230" y="2486498"/>
                    <a:pt x="2793362" y="2793366"/>
                  </a:cubicBezTo>
                  <a:cubicBezTo>
                    <a:pt x="2486494" y="3100234"/>
                    <a:pt x="2070291" y="3272631"/>
                    <a:pt x="1636313" y="3272631"/>
                  </a:cubicBezTo>
                  <a:cubicBezTo>
                    <a:pt x="1202336" y="3272631"/>
                    <a:pt x="786133" y="3100234"/>
                    <a:pt x="479265" y="2793365"/>
                  </a:cubicBezTo>
                  <a:cubicBezTo>
                    <a:pt x="172397" y="2486496"/>
                    <a:pt x="1" y="2070293"/>
                    <a:pt x="1" y="1636316"/>
                  </a:cubicBezTo>
                  <a:cubicBezTo>
                    <a:pt x="1" y="1636315"/>
                    <a:pt x="0" y="1636314"/>
                    <a:pt x="0" y="1636313"/>
                  </a:cubicBez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5465" tIns="555464" rIns="555465" bIns="555464" numCol="1" spcCol="1270" anchor="ctr" anchorCtr="0">
              <a:noAutofit/>
              <a:sp3d extrusionH="28000" prstMaterial="matte"/>
            </a:bodyPr>
            <a:lstStyle/>
            <a:p>
              <a:pPr lvl="0" algn="ctr" defTabSz="2667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6000" kern="1200" dirty="0" smtClean="0"/>
                <a:t>نماینده</a:t>
              </a:r>
              <a:endParaRPr lang="en-US" sz="60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3635218" y="3618157"/>
              <a:ext cx="2034777" cy="1104512"/>
            </a:xfrm>
            <a:custGeom>
              <a:avLst/>
              <a:gdLst>
                <a:gd name="connsiteX0" fmla="*/ 0 w 2034777"/>
                <a:gd name="connsiteY0" fmla="*/ 220902 h 1104511"/>
                <a:gd name="connsiteX1" fmla="*/ 1482522 w 2034777"/>
                <a:gd name="connsiteY1" fmla="*/ 220902 h 1104511"/>
                <a:gd name="connsiteX2" fmla="*/ 1482522 w 2034777"/>
                <a:gd name="connsiteY2" fmla="*/ 0 h 1104511"/>
                <a:gd name="connsiteX3" fmla="*/ 2034777 w 2034777"/>
                <a:gd name="connsiteY3" fmla="*/ 552256 h 1104511"/>
                <a:gd name="connsiteX4" fmla="*/ 1482522 w 2034777"/>
                <a:gd name="connsiteY4" fmla="*/ 1104511 h 1104511"/>
                <a:gd name="connsiteX5" fmla="*/ 1482522 w 2034777"/>
                <a:gd name="connsiteY5" fmla="*/ 883609 h 1104511"/>
                <a:gd name="connsiteX6" fmla="*/ 0 w 2034777"/>
                <a:gd name="connsiteY6" fmla="*/ 883609 h 1104511"/>
                <a:gd name="connsiteX7" fmla="*/ 0 w 2034777"/>
                <a:gd name="connsiteY7" fmla="*/ 220902 h 110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4777" h="1104511">
                  <a:moveTo>
                    <a:pt x="2034777" y="883609"/>
                  </a:moveTo>
                  <a:lnTo>
                    <a:pt x="552255" y="883609"/>
                  </a:lnTo>
                  <a:lnTo>
                    <a:pt x="552255" y="1104511"/>
                  </a:lnTo>
                  <a:lnTo>
                    <a:pt x="0" y="552255"/>
                  </a:lnTo>
                  <a:lnTo>
                    <a:pt x="552255" y="0"/>
                  </a:lnTo>
                  <a:lnTo>
                    <a:pt x="552255" y="220902"/>
                  </a:lnTo>
                  <a:lnTo>
                    <a:pt x="2034777" y="220902"/>
                  </a:lnTo>
                  <a:lnTo>
                    <a:pt x="2034777" y="883609"/>
                  </a:lnTo>
                  <a:close/>
                </a:path>
              </a:pathLst>
            </a:custGeom>
            <a:sp3d z="-227350" prstMaterial="matte"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1353" tIns="220903" rIns="0" bIns="220902" numCol="1" spcCol="1270" anchor="ctr" anchorCtr="0">
              <a:noAutofit/>
            </a:bodyPr>
            <a:lstStyle/>
            <a:p>
              <a:pPr lvl="0" algn="ctr" defTabSz="2133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4800" kern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0" dirty="0" smtClean="0"/>
              <a:t>رابطۀ نمایندگی چه زمانی بوجود می‌آید؟</a:t>
            </a:r>
            <a:endParaRPr lang="fa-IR" b="0" dirty="0"/>
          </a:p>
        </p:txBody>
      </p:sp>
      <p:sp>
        <p:nvSpPr>
          <p:cNvPr id="5" name="Freeform 4"/>
          <p:cNvSpPr/>
          <p:nvPr/>
        </p:nvSpPr>
        <p:spPr>
          <a:xfrm>
            <a:off x="503238" y="3682622"/>
            <a:ext cx="8183562" cy="1034687"/>
          </a:xfrm>
          <a:custGeom>
            <a:avLst/>
            <a:gdLst>
              <a:gd name="connsiteX0" fmla="*/ 0 w 8183562"/>
              <a:gd name="connsiteY0" fmla="*/ 0 h 1034687"/>
              <a:gd name="connsiteX1" fmla="*/ 8183562 w 8183562"/>
              <a:gd name="connsiteY1" fmla="*/ 0 h 1034687"/>
              <a:gd name="connsiteX2" fmla="*/ 8183562 w 8183562"/>
              <a:gd name="connsiteY2" fmla="*/ 1034687 h 1034687"/>
              <a:gd name="connsiteX3" fmla="*/ 0 w 8183562"/>
              <a:gd name="connsiteY3" fmla="*/ 1034687 h 1034687"/>
              <a:gd name="connsiteX4" fmla="*/ 0 w 8183562"/>
              <a:gd name="connsiteY4" fmla="*/ 0 h 103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562" h="1034687">
                <a:moveTo>
                  <a:pt x="0" y="0"/>
                </a:moveTo>
                <a:lnTo>
                  <a:pt x="8183562" y="0"/>
                </a:lnTo>
                <a:lnTo>
                  <a:pt x="8183562" y="1034687"/>
                </a:lnTo>
                <a:lnTo>
                  <a:pt x="0" y="1034687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metal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/>
              <a:t>رابطۀ نمایندگی به‌وجود می‌آید.</a:t>
            </a:r>
            <a:endParaRPr lang="en-US" sz="2400" kern="1200" dirty="0"/>
          </a:p>
        </p:txBody>
      </p:sp>
      <p:sp>
        <p:nvSpPr>
          <p:cNvPr id="6" name="Freeform 5"/>
          <p:cNvSpPr/>
          <p:nvPr/>
        </p:nvSpPr>
        <p:spPr>
          <a:xfrm>
            <a:off x="503238" y="2106792"/>
            <a:ext cx="8183562" cy="1591349"/>
          </a:xfrm>
          <a:custGeom>
            <a:avLst/>
            <a:gdLst>
              <a:gd name="connsiteX0" fmla="*/ 0 w 8183562"/>
              <a:gd name="connsiteY0" fmla="*/ 557338 h 1591348"/>
              <a:gd name="connsiteX1" fmla="*/ 3892863 w 8183562"/>
              <a:gd name="connsiteY1" fmla="*/ 557338 h 1591348"/>
              <a:gd name="connsiteX2" fmla="*/ 3892863 w 8183562"/>
              <a:gd name="connsiteY2" fmla="*/ 397837 h 1591348"/>
              <a:gd name="connsiteX3" fmla="*/ 3693944 w 8183562"/>
              <a:gd name="connsiteY3" fmla="*/ 397837 h 1591348"/>
              <a:gd name="connsiteX4" fmla="*/ 4091781 w 8183562"/>
              <a:gd name="connsiteY4" fmla="*/ 0 h 1591348"/>
              <a:gd name="connsiteX5" fmla="*/ 4489618 w 8183562"/>
              <a:gd name="connsiteY5" fmla="*/ 397837 h 1591348"/>
              <a:gd name="connsiteX6" fmla="*/ 4290700 w 8183562"/>
              <a:gd name="connsiteY6" fmla="*/ 397837 h 1591348"/>
              <a:gd name="connsiteX7" fmla="*/ 4290700 w 8183562"/>
              <a:gd name="connsiteY7" fmla="*/ 557338 h 1591348"/>
              <a:gd name="connsiteX8" fmla="*/ 8183562 w 8183562"/>
              <a:gd name="connsiteY8" fmla="*/ 557338 h 1591348"/>
              <a:gd name="connsiteX9" fmla="*/ 8183562 w 8183562"/>
              <a:gd name="connsiteY9" fmla="*/ 1591348 h 1591348"/>
              <a:gd name="connsiteX10" fmla="*/ 0 w 8183562"/>
              <a:gd name="connsiteY10" fmla="*/ 1591348 h 1591348"/>
              <a:gd name="connsiteX11" fmla="*/ 0 w 8183562"/>
              <a:gd name="connsiteY11" fmla="*/ 557338 h 159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562" h="1591348">
                <a:moveTo>
                  <a:pt x="8183562" y="1034010"/>
                </a:moveTo>
                <a:lnTo>
                  <a:pt x="4290699" y="1034010"/>
                </a:lnTo>
                <a:lnTo>
                  <a:pt x="4290699" y="1193511"/>
                </a:lnTo>
                <a:lnTo>
                  <a:pt x="4489618" y="1193511"/>
                </a:lnTo>
                <a:lnTo>
                  <a:pt x="4091781" y="1591347"/>
                </a:lnTo>
                <a:lnTo>
                  <a:pt x="3693944" y="1193511"/>
                </a:lnTo>
                <a:lnTo>
                  <a:pt x="3892862" y="1193511"/>
                </a:lnTo>
                <a:lnTo>
                  <a:pt x="3892862" y="1034010"/>
                </a:lnTo>
                <a:lnTo>
                  <a:pt x="0" y="1034010"/>
                </a:lnTo>
                <a:lnTo>
                  <a:pt x="0" y="1"/>
                </a:lnTo>
                <a:lnTo>
                  <a:pt x="8183562" y="1"/>
                </a:lnTo>
                <a:lnTo>
                  <a:pt x="8183562" y="1034010"/>
                </a:lnTo>
                <a:close/>
              </a:path>
            </a:pathLst>
          </a:custGeom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metal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70687" tIns="170689" rIns="170688" bIns="728026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/>
              <a:t>و اختیار مربوط به تصمیم‌گیری را به این نماینده واگذار نمایند.</a:t>
            </a:r>
            <a:endParaRPr lang="fa-IR" sz="2400" kern="1200" dirty="0"/>
          </a:p>
        </p:txBody>
      </p:sp>
      <p:sp>
        <p:nvSpPr>
          <p:cNvPr id="7" name="Freeform 6"/>
          <p:cNvSpPr/>
          <p:nvPr/>
        </p:nvSpPr>
        <p:spPr>
          <a:xfrm>
            <a:off x="503238" y="530964"/>
            <a:ext cx="8183562" cy="1591350"/>
          </a:xfrm>
          <a:custGeom>
            <a:avLst/>
            <a:gdLst>
              <a:gd name="connsiteX0" fmla="*/ 0 w 8183562"/>
              <a:gd name="connsiteY0" fmla="*/ 557338 h 1591348"/>
              <a:gd name="connsiteX1" fmla="*/ 3892863 w 8183562"/>
              <a:gd name="connsiteY1" fmla="*/ 557338 h 1591348"/>
              <a:gd name="connsiteX2" fmla="*/ 3892863 w 8183562"/>
              <a:gd name="connsiteY2" fmla="*/ 397837 h 1591348"/>
              <a:gd name="connsiteX3" fmla="*/ 3693944 w 8183562"/>
              <a:gd name="connsiteY3" fmla="*/ 397837 h 1591348"/>
              <a:gd name="connsiteX4" fmla="*/ 4091781 w 8183562"/>
              <a:gd name="connsiteY4" fmla="*/ 0 h 1591348"/>
              <a:gd name="connsiteX5" fmla="*/ 4489618 w 8183562"/>
              <a:gd name="connsiteY5" fmla="*/ 397837 h 1591348"/>
              <a:gd name="connsiteX6" fmla="*/ 4290700 w 8183562"/>
              <a:gd name="connsiteY6" fmla="*/ 397837 h 1591348"/>
              <a:gd name="connsiteX7" fmla="*/ 4290700 w 8183562"/>
              <a:gd name="connsiteY7" fmla="*/ 557338 h 1591348"/>
              <a:gd name="connsiteX8" fmla="*/ 8183562 w 8183562"/>
              <a:gd name="connsiteY8" fmla="*/ 557338 h 1591348"/>
              <a:gd name="connsiteX9" fmla="*/ 8183562 w 8183562"/>
              <a:gd name="connsiteY9" fmla="*/ 1591348 h 1591348"/>
              <a:gd name="connsiteX10" fmla="*/ 0 w 8183562"/>
              <a:gd name="connsiteY10" fmla="*/ 1591348 h 1591348"/>
              <a:gd name="connsiteX11" fmla="*/ 0 w 8183562"/>
              <a:gd name="connsiteY11" fmla="*/ 557338 h 159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83562" h="1591348">
                <a:moveTo>
                  <a:pt x="8183562" y="1034010"/>
                </a:moveTo>
                <a:lnTo>
                  <a:pt x="4290699" y="1034010"/>
                </a:lnTo>
                <a:lnTo>
                  <a:pt x="4290699" y="1193511"/>
                </a:lnTo>
                <a:lnTo>
                  <a:pt x="4489618" y="1193511"/>
                </a:lnTo>
                <a:lnTo>
                  <a:pt x="4091781" y="1591347"/>
                </a:lnTo>
                <a:lnTo>
                  <a:pt x="3693944" y="1193511"/>
                </a:lnTo>
                <a:lnTo>
                  <a:pt x="3892862" y="1193511"/>
                </a:lnTo>
                <a:lnTo>
                  <a:pt x="3892862" y="1034010"/>
                </a:lnTo>
                <a:lnTo>
                  <a:pt x="0" y="1034010"/>
                </a:lnTo>
                <a:lnTo>
                  <a:pt x="0" y="1"/>
                </a:lnTo>
                <a:lnTo>
                  <a:pt x="8183562" y="1"/>
                </a:lnTo>
                <a:lnTo>
                  <a:pt x="8183562" y="1034010"/>
                </a:lnTo>
                <a:close/>
              </a:path>
            </a:pathLst>
          </a:custGeom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metal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70687" tIns="170688" rIns="170688" bIns="728027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/>
              <a:t>هرگاه موکل، فرد یا سازمانی را به‌عنوان نماینده تعیین نمایند.</a:t>
            </a:r>
            <a:endParaRPr lang="fa-IR" sz="24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0" dirty="0" smtClean="0"/>
              <a:t>روابط اصلی نمایندگی</a:t>
            </a:r>
            <a:endParaRPr lang="fa-IR" b="0" dirty="0"/>
          </a:p>
        </p:txBody>
      </p:sp>
      <p:sp>
        <p:nvSpPr>
          <p:cNvPr id="6" name="Freeform 5"/>
          <p:cNvSpPr/>
          <p:nvPr/>
        </p:nvSpPr>
        <p:spPr>
          <a:xfrm>
            <a:off x="6546358" y="2285038"/>
            <a:ext cx="1046162" cy="4978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39289"/>
                </a:lnTo>
                <a:lnTo>
                  <a:pt x="1046162" y="339289"/>
                </a:lnTo>
                <a:lnTo>
                  <a:pt x="1046162" y="497878"/>
                </a:lnTo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5500196" y="2285038"/>
            <a:ext cx="1046162" cy="4978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46162" y="0"/>
                </a:moveTo>
                <a:lnTo>
                  <a:pt x="1046162" y="339289"/>
                </a:lnTo>
                <a:lnTo>
                  <a:pt x="0" y="339289"/>
                </a:lnTo>
                <a:lnTo>
                  <a:pt x="0" y="497878"/>
                </a:lnTo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3362152" y="2285038"/>
            <a:ext cx="91440" cy="4978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97878"/>
                </a:lnTo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1269828" y="2285038"/>
            <a:ext cx="91440" cy="49787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97878"/>
                </a:lnTo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ounded Rectangle 9"/>
          <p:cNvSpPr/>
          <p:nvPr/>
        </p:nvSpPr>
        <p:spPr>
          <a:xfrm>
            <a:off x="459597" y="1197981"/>
            <a:ext cx="1711901" cy="108705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649808" y="1378681"/>
            <a:ext cx="1711901" cy="1087057"/>
          </a:xfrm>
          <a:custGeom>
            <a:avLst/>
            <a:gdLst>
              <a:gd name="connsiteX0" fmla="*/ 0 w 1711901"/>
              <a:gd name="connsiteY0" fmla="*/ 108706 h 1087057"/>
              <a:gd name="connsiteX1" fmla="*/ 31839 w 1711901"/>
              <a:gd name="connsiteY1" fmla="*/ 31839 h 1087057"/>
              <a:gd name="connsiteX2" fmla="*/ 108706 w 1711901"/>
              <a:gd name="connsiteY2" fmla="*/ 0 h 1087057"/>
              <a:gd name="connsiteX3" fmla="*/ 1603195 w 1711901"/>
              <a:gd name="connsiteY3" fmla="*/ 0 h 1087057"/>
              <a:gd name="connsiteX4" fmla="*/ 1680062 w 1711901"/>
              <a:gd name="connsiteY4" fmla="*/ 31839 h 1087057"/>
              <a:gd name="connsiteX5" fmla="*/ 1711901 w 1711901"/>
              <a:gd name="connsiteY5" fmla="*/ 108706 h 1087057"/>
              <a:gd name="connsiteX6" fmla="*/ 1711901 w 1711901"/>
              <a:gd name="connsiteY6" fmla="*/ 978351 h 1087057"/>
              <a:gd name="connsiteX7" fmla="*/ 1680062 w 1711901"/>
              <a:gd name="connsiteY7" fmla="*/ 1055218 h 1087057"/>
              <a:gd name="connsiteX8" fmla="*/ 1603195 w 1711901"/>
              <a:gd name="connsiteY8" fmla="*/ 1087057 h 1087057"/>
              <a:gd name="connsiteX9" fmla="*/ 108706 w 1711901"/>
              <a:gd name="connsiteY9" fmla="*/ 1087057 h 1087057"/>
              <a:gd name="connsiteX10" fmla="*/ 31839 w 1711901"/>
              <a:gd name="connsiteY10" fmla="*/ 1055218 h 1087057"/>
              <a:gd name="connsiteX11" fmla="*/ 0 w 1711901"/>
              <a:gd name="connsiteY11" fmla="*/ 978351 h 1087057"/>
              <a:gd name="connsiteX12" fmla="*/ 0 w 1711901"/>
              <a:gd name="connsiteY12" fmla="*/ 108706 h 108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11901" h="1087057">
                <a:moveTo>
                  <a:pt x="0" y="108706"/>
                </a:moveTo>
                <a:cubicBezTo>
                  <a:pt x="0" y="79875"/>
                  <a:pt x="11453" y="52226"/>
                  <a:pt x="31839" y="31839"/>
                </a:cubicBezTo>
                <a:cubicBezTo>
                  <a:pt x="52225" y="11453"/>
                  <a:pt x="79875" y="0"/>
                  <a:pt x="108706" y="0"/>
                </a:cubicBezTo>
                <a:lnTo>
                  <a:pt x="1603195" y="0"/>
                </a:lnTo>
                <a:cubicBezTo>
                  <a:pt x="1632026" y="0"/>
                  <a:pt x="1659675" y="11453"/>
                  <a:pt x="1680062" y="31839"/>
                </a:cubicBezTo>
                <a:cubicBezTo>
                  <a:pt x="1700448" y="52225"/>
                  <a:pt x="1711901" y="79875"/>
                  <a:pt x="1711901" y="108706"/>
                </a:cubicBezTo>
                <a:lnTo>
                  <a:pt x="1711901" y="978351"/>
                </a:lnTo>
                <a:cubicBezTo>
                  <a:pt x="1711901" y="1007182"/>
                  <a:pt x="1700448" y="1034831"/>
                  <a:pt x="1680062" y="1055218"/>
                </a:cubicBezTo>
                <a:cubicBezTo>
                  <a:pt x="1659676" y="1075604"/>
                  <a:pt x="1632026" y="1087057"/>
                  <a:pt x="1603195" y="1087057"/>
                </a:cubicBezTo>
                <a:lnTo>
                  <a:pt x="108706" y="1087057"/>
                </a:lnTo>
                <a:cubicBezTo>
                  <a:pt x="79875" y="1087057"/>
                  <a:pt x="52226" y="1075604"/>
                  <a:pt x="31839" y="1055218"/>
                </a:cubicBezTo>
                <a:cubicBezTo>
                  <a:pt x="11453" y="1034832"/>
                  <a:pt x="0" y="1007182"/>
                  <a:pt x="0" y="978351"/>
                </a:cubicBezTo>
                <a:lnTo>
                  <a:pt x="0" y="10870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0899" tIns="130899" rIns="130899" bIns="130899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/>
              <a:t>سهامداران </a:t>
            </a:r>
            <a:endParaRPr lang="fa-IR" sz="2600" kern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459597" y="2782916"/>
            <a:ext cx="1711901" cy="108705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649808" y="2963617"/>
            <a:ext cx="1711901" cy="1087057"/>
          </a:xfrm>
          <a:custGeom>
            <a:avLst/>
            <a:gdLst>
              <a:gd name="connsiteX0" fmla="*/ 0 w 1711901"/>
              <a:gd name="connsiteY0" fmla="*/ 108706 h 1087057"/>
              <a:gd name="connsiteX1" fmla="*/ 31839 w 1711901"/>
              <a:gd name="connsiteY1" fmla="*/ 31839 h 1087057"/>
              <a:gd name="connsiteX2" fmla="*/ 108706 w 1711901"/>
              <a:gd name="connsiteY2" fmla="*/ 0 h 1087057"/>
              <a:gd name="connsiteX3" fmla="*/ 1603195 w 1711901"/>
              <a:gd name="connsiteY3" fmla="*/ 0 h 1087057"/>
              <a:gd name="connsiteX4" fmla="*/ 1680062 w 1711901"/>
              <a:gd name="connsiteY4" fmla="*/ 31839 h 1087057"/>
              <a:gd name="connsiteX5" fmla="*/ 1711901 w 1711901"/>
              <a:gd name="connsiteY5" fmla="*/ 108706 h 1087057"/>
              <a:gd name="connsiteX6" fmla="*/ 1711901 w 1711901"/>
              <a:gd name="connsiteY6" fmla="*/ 978351 h 1087057"/>
              <a:gd name="connsiteX7" fmla="*/ 1680062 w 1711901"/>
              <a:gd name="connsiteY7" fmla="*/ 1055218 h 1087057"/>
              <a:gd name="connsiteX8" fmla="*/ 1603195 w 1711901"/>
              <a:gd name="connsiteY8" fmla="*/ 1087057 h 1087057"/>
              <a:gd name="connsiteX9" fmla="*/ 108706 w 1711901"/>
              <a:gd name="connsiteY9" fmla="*/ 1087057 h 1087057"/>
              <a:gd name="connsiteX10" fmla="*/ 31839 w 1711901"/>
              <a:gd name="connsiteY10" fmla="*/ 1055218 h 1087057"/>
              <a:gd name="connsiteX11" fmla="*/ 0 w 1711901"/>
              <a:gd name="connsiteY11" fmla="*/ 978351 h 1087057"/>
              <a:gd name="connsiteX12" fmla="*/ 0 w 1711901"/>
              <a:gd name="connsiteY12" fmla="*/ 108706 h 108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11901" h="1087057">
                <a:moveTo>
                  <a:pt x="0" y="108706"/>
                </a:moveTo>
                <a:cubicBezTo>
                  <a:pt x="0" y="79875"/>
                  <a:pt x="11453" y="52226"/>
                  <a:pt x="31839" y="31839"/>
                </a:cubicBezTo>
                <a:cubicBezTo>
                  <a:pt x="52225" y="11453"/>
                  <a:pt x="79875" y="0"/>
                  <a:pt x="108706" y="0"/>
                </a:cubicBezTo>
                <a:lnTo>
                  <a:pt x="1603195" y="0"/>
                </a:lnTo>
                <a:cubicBezTo>
                  <a:pt x="1632026" y="0"/>
                  <a:pt x="1659675" y="11453"/>
                  <a:pt x="1680062" y="31839"/>
                </a:cubicBezTo>
                <a:cubicBezTo>
                  <a:pt x="1700448" y="52225"/>
                  <a:pt x="1711901" y="79875"/>
                  <a:pt x="1711901" y="108706"/>
                </a:cubicBezTo>
                <a:lnTo>
                  <a:pt x="1711901" y="978351"/>
                </a:lnTo>
                <a:cubicBezTo>
                  <a:pt x="1711901" y="1007182"/>
                  <a:pt x="1700448" y="1034831"/>
                  <a:pt x="1680062" y="1055218"/>
                </a:cubicBezTo>
                <a:cubicBezTo>
                  <a:pt x="1659676" y="1075604"/>
                  <a:pt x="1632026" y="1087057"/>
                  <a:pt x="1603195" y="1087057"/>
                </a:cubicBezTo>
                <a:lnTo>
                  <a:pt x="108706" y="1087057"/>
                </a:lnTo>
                <a:cubicBezTo>
                  <a:pt x="79875" y="1087057"/>
                  <a:pt x="52226" y="1075604"/>
                  <a:pt x="31839" y="1055218"/>
                </a:cubicBezTo>
                <a:cubicBezTo>
                  <a:pt x="11453" y="1034832"/>
                  <a:pt x="0" y="1007182"/>
                  <a:pt x="0" y="978351"/>
                </a:cubicBezTo>
                <a:lnTo>
                  <a:pt x="0" y="10870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0899" tIns="130899" rIns="130899" bIns="130899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/>
              <a:t>مدیر</a:t>
            </a:r>
            <a:endParaRPr lang="fa-IR" sz="2600" kern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2551921" y="1197981"/>
            <a:ext cx="1711901" cy="108705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>
            <a:off x="2742132" y="1378681"/>
            <a:ext cx="1711901" cy="1087057"/>
          </a:xfrm>
          <a:custGeom>
            <a:avLst/>
            <a:gdLst>
              <a:gd name="connsiteX0" fmla="*/ 0 w 1711901"/>
              <a:gd name="connsiteY0" fmla="*/ 108706 h 1087057"/>
              <a:gd name="connsiteX1" fmla="*/ 31839 w 1711901"/>
              <a:gd name="connsiteY1" fmla="*/ 31839 h 1087057"/>
              <a:gd name="connsiteX2" fmla="*/ 108706 w 1711901"/>
              <a:gd name="connsiteY2" fmla="*/ 0 h 1087057"/>
              <a:gd name="connsiteX3" fmla="*/ 1603195 w 1711901"/>
              <a:gd name="connsiteY3" fmla="*/ 0 h 1087057"/>
              <a:gd name="connsiteX4" fmla="*/ 1680062 w 1711901"/>
              <a:gd name="connsiteY4" fmla="*/ 31839 h 1087057"/>
              <a:gd name="connsiteX5" fmla="*/ 1711901 w 1711901"/>
              <a:gd name="connsiteY5" fmla="*/ 108706 h 1087057"/>
              <a:gd name="connsiteX6" fmla="*/ 1711901 w 1711901"/>
              <a:gd name="connsiteY6" fmla="*/ 978351 h 1087057"/>
              <a:gd name="connsiteX7" fmla="*/ 1680062 w 1711901"/>
              <a:gd name="connsiteY7" fmla="*/ 1055218 h 1087057"/>
              <a:gd name="connsiteX8" fmla="*/ 1603195 w 1711901"/>
              <a:gd name="connsiteY8" fmla="*/ 1087057 h 1087057"/>
              <a:gd name="connsiteX9" fmla="*/ 108706 w 1711901"/>
              <a:gd name="connsiteY9" fmla="*/ 1087057 h 1087057"/>
              <a:gd name="connsiteX10" fmla="*/ 31839 w 1711901"/>
              <a:gd name="connsiteY10" fmla="*/ 1055218 h 1087057"/>
              <a:gd name="connsiteX11" fmla="*/ 0 w 1711901"/>
              <a:gd name="connsiteY11" fmla="*/ 978351 h 1087057"/>
              <a:gd name="connsiteX12" fmla="*/ 0 w 1711901"/>
              <a:gd name="connsiteY12" fmla="*/ 108706 h 108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11901" h="1087057">
                <a:moveTo>
                  <a:pt x="0" y="108706"/>
                </a:moveTo>
                <a:cubicBezTo>
                  <a:pt x="0" y="79875"/>
                  <a:pt x="11453" y="52226"/>
                  <a:pt x="31839" y="31839"/>
                </a:cubicBezTo>
                <a:cubicBezTo>
                  <a:pt x="52225" y="11453"/>
                  <a:pt x="79875" y="0"/>
                  <a:pt x="108706" y="0"/>
                </a:cubicBezTo>
                <a:lnTo>
                  <a:pt x="1603195" y="0"/>
                </a:lnTo>
                <a:cubicBezTo>
                  <a:pt x="1632026" y="0"/>
                  <a:pt x="1659675" y="11453"/>
                  <a:pt x="1680062" y="31839"/>
                </a:cubicBezTo>
                <a:cubicBezTo>
                  <a:pt x="1700448" y="52225"/>
                  <a:pt x="1711901" y="79875"/>
                  <a:pt x="1711901" y="108706"/>
                </a:cubicBezTo>
                <a:lnTo>
                  <a:pt x="1711901" y="978351"/>
                </a:lnTo>
                <a:cubicBezTo>
                  <a:pt x="1711901" y="1007182"/>
                  <a:pt x="1700448" y="1034831"/>
                  <a:pt x="1680062" y="1055218"/>
                </a:cubicBezTo>
                <a:cubicBezTo>
                  <a:pt x="1659676" y="1075604"/>
                  <a:pt x="1632026" y="1087057"/>
                  <a:pt x="1603195" y="1087057"/>
                </a:cubicBezTo>
                <a:lnTo>
                  <a:pt x="108706" y="1087057"/>
                </a:lnTo>
                <a:cubicBezTo>
                  <a:pt x="79875" y="1087057"/>
                  <a:pt x="52226" y="1075604"/>
                  <a:pt x="31839" y="1055218"/>
                </a:cubicBezTo>
                <a:cubicBezTo>
                  <a:pt x="11453" y="1034832"/>
                  <a:pt x="0" y="1007182"/>
                  <a:pt x="0" y="978351"/>
                </a:cubicBezTo>
                <a:lnTo>
                  <a:pt x="0" y="10870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0899" tIns="130899" rIns="130899" bIns="130899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/>
              <a:t>بستانکاران</a:t>
            </a:r>
            <a:endParaRPr lang="fa-IR" sz="2600" kern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2551921" y="2782916"/>
            <a:ext cx="1711901" cy="108705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Freeform 16"/>
          <p:cNvSpPr/>
          <p:nvPr/>
        </p:nvSpPr>
        <p:spPr>
          <a:xfrm>
            <a:off x="2742132" y="2963617"/>
            <a:ext cx="1711901" cy="1087057"/>
          </a:xfrm>
          <a:custGeom>
            <a:avLst/>
            <a:gdLst>
              <a:gd name="connsiteX0" fmla="*/ 0 w 1711901"/>
              <a:gd name="connsiteY0" fmla="*/ 108706 h 1087057"/>
              <a:gd name="connsiteX1" fmla="*/ 31839 w 1711901"/>
              <a:gd name="connsiteY1" fmla="*/ 31839 h 1087057"/>
              <a:gd name="connsiteX2" fmla="*/ 108706 w 1711901"/>
              <a:gd name="connsiteY2" fmla="*/ 0 h 1087057"/>
              <a:gd name="connsiteX3" fmla="*/ 1603195 w 1711901"/>
              <a:gd name="connsiteY3" fmla="*/ 0 h 1087057"/>
              <a:gd name="connsiteX4" fmla="*/ 1680062 w 1711901"/>
              <a:gd name="connsiteY4" fmla="*/ 31839 h 1087057"/>
              <a:gd name="connsiteX5" fmla="*/ 1711901 w 1711901"/>
              <a:gd name="connsiteY5" fmla="*/ 108706 h 1087057"/>
              <a:gd name="connsiteX6" fmla="*/ 1711901 w 1711901"/>
              <a:gd name="connsiteY6" fmla="*/ 978351 h 1087057"/>
              <a:gd name="connsiteX7" fmla="*/ 1680062 w 1711901"/>
              <a:gd name="connsiteY7" fmla="*/ 1055218 h 1087057"/>
              <a:gd name="connsiteX8" fmla="*/ 1603195 w 1711901"/>
              <a:gd name="connsiteY8" fmla="*/ 1087057 h 1087057"/>
              <a:gd name="connsiteX9" fmla="*/ 108706 w 1711901"/>
              <a:gd name="connsiteY9" fmla="*/ 1087057 h 1087057"/>
              <a:gd name="connsiteX10" fmla="*/ 31839 w 1711901"/>
              <a:gd name="connsiteY10" fmla="*/ 1055218 h 1087057"/>
              <a:gd name="connsiteX11" fmla="*/ 0 w 1711901"/>
              <a:gd name="connsiteY11" fmla="*/ 978351 h 1087057"/>
              <a:gd name="connsiteX12" fmla="*/ 0 w 1711901"/>
              <a:gd name="connsiteY12" fmla="*/ 108706 h 108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11901" h="1087057">
                <a:moveTo>
                  <a:pt x="0" y="108706"/>
                </a:moveTo>
                <a:cubicBezTo>
                  <a:pt x="0" y="79875"/>
                  <a:pt x="11453" y="52226"/>
                  <a:pt x="31839" y="31839"/>
                </a:cubicBezTo>
                <a:cubicBezTo>
                  <a:pt x="52225" y="11453"/>
                  <a:pt x="79875" y="0"/>
                  <a:pt x="108706" y="0"/>
                </a:cubicBezTo>
                <a:lnTo>
                  <a:pt x="1603195" y="0"/>
                </a:lnTo>
                <a:cubicBezTo>
                  <a:pt x="1632026" y="0"/>
                  <a:pt x="1659675" y="11453"/>
                  <a:pt x="1680062" y="31839"/>
                </a:cubicBezTo>
                <a:cubicBezTo>
                  <a:pt x="1700448" y="52225"/>
                  <a:pt x="1711901" y="79875"/>
                  <a:pt x="1711901" y="108706"/>
                </a:cubicBezTo>
                <a:lnTo>
                  <a:pt x="1711901" y="978351"/>
                </a:lnTo>
                <a:cubicBezTo>
                  <a:pt x="1711901" y="1007182"/>
                  <a:pt x="1700448" y="1034831"/>
                  <a:pt x="1680062" y="1055218"/>
                </a:cubicBezTo>
                <a:cubicBezTo>
                  <a:pt x="1659676" y="1075604"/>
                  <a:pt x="1632026" y="1087057"/>
                  <a:pt x="1603195" y="1087057"/>
                </a:cubicBezTo>
                <a:lnTo>
                  <a:pt x="108706" y="1087057"/>
                </a:lnTo>
                <a:cubicBezTo>
                  <a:pt x="79875" y="1087057"/>
                  <a:pt x="52226" y="1075604"/>
                  <a:pt x="31839" y="1055218"/>
                </a:cubicBezTo>
                <a:cubicBezTo>
                  <a:pt x="11453" y="1034832"/>
                  <a:pt x="0" y="1007182"/>
                  <a:pt x="0" y="978351"/>
                </a:cubicBezTo>
                <a:lnTo>
                  <a:pt x="0" y="10870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0899" tIns="130899" rIns="130899" bIns="130899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/>
              <a:t>مدیر</a:t>
            </a:r>
            <a:endParaRPr lang="fa-IR" sz="2600" kern="1200" dirty="0"/>
          </a:p>
        </p:txBody>
      </p:sp>
      <p:sp>
        <p:nvSpPr>
          <p:cNvPr id="18" name="Rounded Rectangle 17"/>
          <p:cNvSpPr/>
          <p:nvPr/>
        </p:nvSpPr>
        <p:spPr>
          <a:xfrm>
            <a:off x="5690407" y="1197981"/>
            <a:ext cx="1711901" cy="108705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Freeform 18"/>
          <p:cNvSpPr/>
          <p:nvPr/>
        </p:nvSpPr>
        <p:spPr>
          <a:xfrm>
            <a:off x="5880618" y="1378681"/>
            <a:ext cx="1711901" cy="1087057"/>
          </a:xfrm>
          <a:custGeom>
            <a:avLst/>
            <a:gdLst>
              <a:gd name="connsiteX0" fmla="*/ 0 w 1711901"/>
              <a:gd name="connsiteY0" fmla="*/ 108706 h 1087057"/>
              <a:gd name="connsiteX1" fmla="*/ 31839 w 1711901"/>
              <a:gd name="connsiteY1" fmla="*/ 31839 h 1087057"/>
              <a:gd name="connsiteX2" fmla="*/ 108706 w 1711901"/>
              <a:gd name="connsiteY2" fmla="*/ 0 h 1087057"/>
              <a:gd name="connsiteX3" fmla="*/ 1603195 w 1711901"/>
              <a:gd name="connsiteY3" fmla="*/ 0 h 1087057"/>
              <a:gd name="connsiteX4" fmla="*/ 1680062 w 1711901"/>
              <a:gd name="connsiteY4" fmla="*/ 31839 h 1087057"/>
              <a:gd name="connsiteX5" fmla="*/ 1711901 w 1711901"/>
              <a:gd name="connsiteY5" fmla="*/ 108706 h 1087057"/>
              <a:gd name="connsiteX6" fmla="*/ 1711901 w 1711901"/>
              <a:gd name="connsiteY6" fmla="*/ 978351 h 1087057"/>
              <a:gd name="connsiteX7" fmla="*/ 1680062 w 1711901"/>
              <a:gd name="connsiteY7" fmla="*/ 1055218 h 1087057"/>
              <a:gd name="connsiteX8" fmla="*/ 1603195 w 1711901"/>
              <a:gd name="connsiteY8" fmla="*/ 1087057 h 1087057"/>
              <a:gd name="connsiteX9" fmla="*/ 108706 w 1711901"/>
              <a:gd name="connsiteY9" fmla="*/ 1087057 h 1087057"/>
              <a:gd name="connsiteX10" fmla="*/ 31839 w 1711901"/>
              <a:gd name="connsiteY10" fmla="*/ 1055218 h 1087057"/>
              <a:gd name="connsiteX11" fmla="*/ 0 w 1711901"/>
              <a:gd name="connsiteY11" fmla="*/ 978351 h 1087057"/>
              <a:gd name="connsiteX12" fmla="*/ 0 w 1711901"/>
              <a:gd name="connsiteY12" fmla="*/ 108706 h 108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11901" h="1087057">
                <a:moveTo>
                  <a:pt x="0" y="108706"/>
                </a:moveTo>
                <a:cubicBezTo>
                  <a:pt x="0" y="79875"/>
                  <a:pt x="11453" y="52226"/>
                  <a:pt x="31839" y="31839"/>
                </a:cubicBezTo>
                <a:cubicBezTo>
                  <a:pt x="52225" y="11453"/>
                  <a:pt x="79875" y="0"/>
                  <a:pt x="108706" y="0"/>
                </a:cubicBezTo>
                <a:lnTo>
                  <a:pt x="1603195" y="0"/>
                </a:lnTo>
                <a:cubicBezTo>
                  <a:pt x="1632026" y="0"/>
                  <a:pt x="1659675" y="11453"/>
                  <a:pt x="1680062" y="31839"/>
                </a:cubicBezTo>
                <a:cubicBezTo>
                  <a:pt x="1700448" y="52225"/>
                  <a:pt x="1711901" y="79875"/>
                  <a:pt x="1711901" y="108706"/>
                </a:cubicBezTo>
                <a:lnTo>
                  <a:pt x="1711901" y="978351"/>
                </a:lnTo>
                <a:cubicBezTo>
                  <a:pt x="1711901" y="1007182"/>
                  <a:pt x="1700448" y="1034831"/>
                  <a:pt x="1680062" y="1055218"/>
                </a:cubicBezTo>
                <a:cubicBezTo>
                  <a:pt x="1659676" y="1075604"/>
                  <a:pt x="1632026" y="1087057"/>
                  <a:pt x="1603195" y="1087057"/>
                </a:cubicBezTo>
                <a:lnTo>
                  <a:pt x="108706" y="1087057"/>
                </a:lnTo>
                <a:cubicBezTo>
                  <a:pt x="79875" y="1087057"/>
                  <a:pt x="52226" y="1075604"/>
                  <a:pt x="31839" y="1055218"/>
                </a:cubicBezTo>
                <a:cubicBezTo>
                  <a:pt x="11453" y="1034832"/>
                  <a:pt x="0" y="1007182"/>
                  <a:pt x="0" y="978351"/>
                </a:cubicBezTo>
                <a:lnTo>
                  <a:pt x="0" y="10870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0899" tIns="130899" rIns="130899" bIns="130899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/>
              <a:t>سهامداران </a:t>
            </a:r>
            <a:endParaRPr lang="fa-IR" sz="2600" kern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4644245" y="2782916"/>
            <a:ext cx="1711901" cy="108705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reeform 20"/>
          <p:cNvSpPr/>
          <p:nvPr/>
        </p:nvSpPr>
        <p:spPr>
          <a:xfrm>
            <a:off x="4834456" y="2963617"/>
            <a:ext cx="1711901" cy="1087057"/>
          </a:xfrm>
          <a:custGeom>
            <a:avLst/>
            <a:gdLst>
              <a:gd name="connsiteX0" fmla="*/ 0 w 1711901"/>
              <a:gd name="connsiteY0" fmla="*/ 108706 h 1087057"/>
              <a:gd name="connsiteX1" fmla="*/ 31839 w 1711901"/>
              <a:gd name="connsiteY1" fmla="*/ 31839 h 1087057"/>
              <a:gd name="connsiteX2" fmla="*/ 108706 w 1711901"/>
              <a:gd name="connsiteY2" fmla="*/ 0 h 1087057"/>
              <a:gd name="connsiteX3" fmla="*/ 1603195 w 1711901"/>
              <a:gd name="connsiteY3" fmla="*/ 0 h 1087057"/>
              <a:gd name="connsiteX4" fmla="*/ 1680062 w 1711901"/>
              <a:gd name="connsiteY4" fmla="*/ 31839 h 1087057"/>
              <a:gd name="connsiteX5" fmla="*/ 1711901 w 1711901"/>
              <a:gd name="connsiteY5" fmla="*/ 108706 h 1087057"/>
              <a:gd name="connsiteX6" fmla="*/ 1711901 w 1711901"/>
              <a:gd name="connsiteY6" fmla="*/ 978351 h 1087057"/>
              <a:gd name="connsiteX7" fmla="*/ 1680062 w 1711901"/>
              <a:gd name="connsiteY7" fmla="*/ 1055218 h 1087057"/>
              <a:gd name="connsiteX8" fmla="*/ 1603195 w 1711901"/>
              <a:gd name="connsiteY8" fmla="*/ 1087057 h 1087057"/>
              <a:gd name="connsiteX9" fmla="*/ 108706 w 1711901"/>
              <a:gd name="connsiteY9" fmla="*/ 1087057 h 1087057"/>
              <a:gd name="connsiteX10" fmla="*/ 31839 w 1711901"/>
              <a:gd name="connsiteY10" fmla="*/ 1055218 h 1087057"/>
              <a:gd name="connsiteX11" fmla="*/ 0 w 1711901"/>
              <a:gd name="connsiteY11" fmla="*/ 978351 h 1087057"/>
              <a:gd name="connsiteX12" fmla="*/ 0 w 1711901"/>
              <a:gd name="connsiteY12" fmla="*/ 108706 h 108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11901" h="1087057">
                <a:moveTo>
                  <a:pt x="0" y="108706"/>
                </a:moveTo>
                <a:cubicBezTo>
                  <a:pt x="0" y="79875"/>
                  <a:pt x="11453" y="52226"/>
                  <a:pt x="31839" y="31839"/>
                </a:cubicBezTo>
                <a:cubicBezTo>
                  <a:pt x="52225" y="11453"/>
                  <a:pt x="79875" y="0"/>
                  <a:pt x="108706" y="0"/>
                </a:cubicBezTo>
                <a:lnTo>
                  <a:pt x="1603195" y="0"/>
                </a:lnTo>
                <a:cubicBezTo>
                  <a:pt x="1632026" y="0"/>
                  <a:pt x="1659675" y="11453"/>
                  <a:pt x="1680062" y="31839"/>
                </a:cubicBezTo>
                <a:cubicBezTo>
                  <a:pt x="1700448" y="52225"/>
                  <a:pt x="1711901" y="79875"/>
                  <a:pt x="1711901" y="108706"/>
                </a:cubicBezTo>
                <a:lnTo>
                  <a:pt x="1711901" y="978351"/>
                </a:lnTo>
                <a:cubicBezTo>
                  <a:pt x="1711901" y="1007182"/>
                  <a:pt x="1700448" y="1034831"/>
                  <a:pt x="1680062" y="1055218"/>
                </a:cubicBezTo>
                <a:cubicBezTo>
                  <a:pt x="1659676" y="1075604"/>
                  <a:pt x="1632026" y="1087057"/>
                  <a:pt x="1603195" y="1087057"/>
                </a:cubicBezTo>
                <a:lnTo>
                  <a:pt x="108706" y="1087057"/>
                </a:lnTo>
                <a:cubicBezTo>
                  <a:pt x="79875" y="1087057"/>
                  <a:pt x="52226" y="1075604"/>
                  <a:pt x="31839" y="1055218"/>
                </a:cubicBezTo>
                <a:cubicBezTo>
                  <a:pt x="11453" y="1034832"/>
                  <a:pt x="0" y="1007182"/>
                  <a:pt x="0" y="978351"/>
                </a:cubicBezTo>
                <a:lnTo>
                  <a:pt x="0" y="10870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0899" tIns="130899" rIns="130899" bIns="130899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/>
              <a:t>بستانکاران</a:t>
            </a:r>
            <a:endParaRPr lang="fa-IR" sz="2600" kern="1200" dirty="0"/>
          </a:p>
        </p:txBody>
      </p:sp>
      <p:sp>
        <p:nvSpPr>
          <p:cNvPr id="22" name="Rounded Rectangle 21"/>
          <p:cNvSpPr/>
          <p:nvPr/>
        </p:nvSpPr>
        <p:spPr>
          <a:xfrm>
            <a:off x="6736569" y="2782916"/>
            <a:ext cx="1711901" cy="1087057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6926780" y="2963617"/>
            <a:ext cx="1711901" cy="1087057"/>
          </a:xfrm>
          <a:custGeom>
            <a:avLst/>
            <a:gdLst>
              <a:gd name="connsiteX0" fmla="*/ 0 w 1711901"/>
              <a:gd name="connsiteY0" fmla="*/ 108706 h 1087057"/>
              <a:gd name="connsiteX1" fmla="*/ 31839 w 1711901"/>
              <a:gd name="connsiteY1" fmla="*/ 31839 h 1087057"/>
              <a:gd name="connsiteX2" fmla="*/ 108706 w 1711901"/>
              <a:gd name="connsiteY2" fmla="*/ 0 h 1087057"/>
              <a:gd name="connsiteX3" fmla="*/ 1603195 w 1711901"/>
              <a:gd name="connsiteY3" fmla="*/ 0 h 1087057"/>
              <a:gd name="connsiteX4" fmla="*/ 1680062 w 1711901"/>
              <a:gd name="connsiteY4" fmla="*/ 31839 h 1087057"/>
              <a:gd name="connsiteX5" fmla="*/ 1711901 w 1711901"/>
              <a:gd name="connsiteY5" fmla="*/ 108706 h 1087057"/>
              <a:gd name="connsiteX6" fmla="*/ 1711901 w 1711901"/>
              <a:gd name="connsiteY6" fmla="*/ 978351 h 1087057"/>
              <a:gd name="connsiteX7" fmla="*/ 1680062 w 1711901"/>
              <a:gd name="connsiteY7" fmla="*/ 1055218 h 1087057"/>
              <a:gd name="connsiteX8" fmla="*/ 1603195 w 1711901"/>
              <a:gd name="connsiteY8" fmla="*/ 1087057 h 1087057"/>
              <a:gd name="connsiteX9" fmla="*/ 108706 w 1711901"/>
              <a:gd name="connsiteY9" fmla="*/ 1087057 h 1087057"/>
              <a:gd name="connsiteX10" fmla="*/ 31839 w 1711901"/>
              <a:gd name="connsiteY10" fmla="*/ 1055218 h 1087057"/>
              <a:gd name="connsiteX11" fmla="*/ 0 w 1711901"/>
              <a:gd name="connsiteY11" fmla="*/ 978351 h 1087057"/>
              <a:gd name="connsiteX12" fmla="*/ 0 w 1711901"/>
              <a:gd name="connsiteY12" fmla="*/ 108706 h 108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11901" h="1087057">
                <a:moveTo>
                  <a:pt x="0" y="108706"/>
                </a:moveTo>
                <a:cubicBezTo>
                  <a:pt x="0" y="79875"/>
                  <a:pt x="11453" y="52226"/>
                  <a:pt x="31839" y="31839"/>
                </a:cubicBezTo>
                <a:cubicBezTo>
                  <a:pt x="52225" y="11453"/>
                  <a:pt x="79875" y="0"/>
                  <a:pt x="108706" y="0"/>
                </a:cubicBezTo>
                <a:lnTo>
                  <a:pt x="1603195" y="0"/>
                </a:lnTo>
                <a:cubicBezTo>
                  <a:pt x="1632026" y="0"/>
                  <a:pt x="1659675" y="11453"/>
                  <a:pt x="1680062" y="31839"/>
                </a:cubicBezTo>
                <a:cubicBezTo>
                  <a:pt x="1700448" y="52225"/>
                  <a:pt x="1711901" y="79875"/>
                  <a:pt x="1711901" y="108706"/>
                </a:cubicBezTo>
                <a:lnTo>
                  <a:pt x="1711901" y="978351"/>
                </a:lnTo>
                <a:cubicBezTo>
                  <a:pt x="1711901" y="1007182"/>
                  <a:pt x="1700448" y="1034831"/>
                  <a:pt x="1680062" y="1055218"/>
                </a:cubicBezTo>
                <a:cubicBezTo>
                  <a:pt x="1659676" y="1075604"/>
                  <a:pt x="1632026" y="1087057"/>
                  <a:pt x="1603195" y="1087057"/>
                </a:cubicBezTo>
                <a:lnTo>
                  <a:pt x="108706" y="1087057"/>
                </a:lnTo>
                <a:cubicBezTo>
                  <a:pt x="79875" y="1087057"/>
                  <a:pt x="52226" y="1075604"/>
                  <a:pt x="31839" y="1055218"/>
                </a:cubicBezTo>
                <a:cubicBezTo>
                  <a:pt x="11453" y="1034832"/>
                  <a:pt x="0" y="1007182"/>
                  <a:pt x="0" y="978351"/>
                </a:cubicBezTo>
                <a:lnTo>
                  <a:pt x="0" y="108706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0899" tIns="130899" rIns="130899" bIns="130899" numCol="1" spcCol="1270" anchor="ctr" anchorCtr="0">
            <a:noAutofit/>
          </a:bodyPr>
          <a:lstStyle/>
          <a:p>
            <a:pPr lvl="0" algn="ctr" defTabSz="1155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600" kern="1200" dirty="0" smtClean="0"/>
              <a:t>مدیر</a:t>
            </a:r>
            <a:endParaRPr lang="fa-IR" sz="26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762000"/>
            <a:ext cx="7772400" cy="18288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نخستین تعارض نمایندگی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 rot="21600000">
            <a:off x="1144702" y="3125055"/>
            <a:ext cx="3351089" cy="3351088"/>
          </a:xfrm>
          <a:custGeom>
            <a:avLst/>
            <a:gdLst>
              <a:gd name="connsiteX0" fmla="*/ 0 w 3351088"/>
              <a:gd name="connsiteY0" fmla="*/ 2178207 h 3351088"/>
              <a:gd name="connsiteX1" fmla="*/ 837772 w 3351088"/>
              <a:gd name="connsiteY1" fmla="*/ 2178207 h 3351088"/>
              <a:gd name="connsiteX2" fmla="*/ 837772 w 3351088"/>
              <a:gd name="connsiteY2" fmla="*/ 0 h 3351088"/>
              <a:gd name="connsiteX3" fmla="*/ 2513316 w 3351088"/>
              <a:gd name="connsiteY3" fmla="*/ 0 h 3351088"/>
              <a:gd name="connsiteX4" fmla="*/ 2513316 w 3351088"/>
              <a:gd name="connsiteY4" fmla="*/ 2178207 h 3351088"/>
              <a:gd name="connsiteX5" fmla="*/ 3351088 w 3351088"/>
              <a:gd name="connsiteY5" fmla="*/ 2178207 h 3351088"/>
              <a:gd name="connsiteX6" fmla="*/ 1675544 w 3351088"/>
              <a:gd name="connsiteY6" fmla="*/ 3351088 h 3351088"/>
              <a:gd name="connsiteX7" fmla="*/ 0 w 3351088"/>
              <a:gd name="connsiteY7" fmla="*/ 2178207 h 335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1088" h="3351088">
                <a:moveTo>
                  <a:pt x="2178207" y="3351088"/>
                </a:moveTo>
                <a:lnTo>
                  <a:pt x="2178207" y="2513316"/>
                </a:lnTo>
                <a:lnTo>
                  <a:pt x="0" y="2513316"/>
                </a:lnTo>
                <a:lnTo>
                  <a:pt x="0" y="837772"/>
                </a:lnTo>
                <a:lnTo>
                  <a:pt x="2178207" y="837772"/>
                </a:lnTo>
                <a:lnTo>
                  <a:pt x="2178207" y="0"/>
                </a:lnTo>
                <a:lnTo>
                  <a:pt x="3351088" y="1675544"/>
                </a:lnTo>
                <a:lnTo>
                  <a:pt x="2178207" y="3351088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8921" tIns="1086692" rIns="835360" bIns="1086692" numCol="1" spcCol="1270" anchor="ctr" anchorCtr="0">
            <a:noAutofit/>
          </a:bodyPr>
          <a:lstStyle/>
          <a:p>
            <a:pPr lvl="0" algn="ctr" defTabSz="1555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500" b="1" i="0" kern="1200" baseline="0" dirty="0" smtClean="0"/>
              <a:t>سهامداران</a:t>
            </a:r>
            <a:endParaRPr lang="fa-IR" sz="3500" kern="1200" dirty="0"/>
          </a:p>
        </p:txBody>
      </p:sp>
      <p:sp>
        <p:nvSpPr>
          <p:cNvPr id="6" name="Freeform 5"/>
          <p:cNvSpPr/>
          <p:nvPr/>
        </p:nvSpPr>
        <p:spPr>
          <a:xfrm>
            <a:off x="5029197" y="3125055"/>
            <a:ext cx="3351088" cy="3351088"/>
          </a:xfrm>
          <a:custGeom>
            <a:avLst/>
            <a:gdLst>
              <a:gd name="connsiteX0" fmla="*/ 0 w 3351088"/>
              <a:gd name="connsiteY0" fmla="*/ 2178207 h 3351088"/>
              <a:gd name="connsiteX1" fmla="*/ 837772 w 3351088"/>
              <a:gd name="connsiteY1" fmla="*/ 2178207 h 3351088"/>
              <a:gd name="connsiteX2" fmla="*/ 837772 w 3351088"/>
              <a:gd name="connsiteY2" fmla="*/ 0 h 3351088"/>
              <a:gd name="connsiteX3" fmla="*/ 2513316 w 3351088"/>
              <a:gd name="connsiteY3" fmla="*/ 0 h 3351088"/>
              <a:gd name="connsiteX4" fmla="*/ 2513316 w 3351088"/>
              <a:gd name="connsiteY4" fmla="*/ 2178207 h 3351088"/>
              <a:gd name="connsiteX5" fmla="*/ 3351088 w 3351088"/>
              <a:gd name="connsiteY5" fmla="*/ 2178207 h 3351088"/>
              <a:gd name="connsiteX6" fmla="*/ 1675544 w 3351088"/>
              <a:gd name="connsiteY6" fmla="*/ 3351088 h 3351088"/>
              <a:gd name="connsiteX7" fmla="*/ 0 w 3351088"/>
              <a:gd name="connsiteY7" fmla="*/ 2178207 h 335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1088" h="3351088">
                <a:moveTo>
                  <a:pt x="1172881" y="0"/>
                </a:moveTo>
                <a:lnTo>
                  <a:pt x="1172881" y="837772"/>
                </a:lnTo>
                <a:lnTo>
                  <a:pt x="3351088" y="837772"/>
                </a:lnTo>
                <a:lnTo>
                  <a:pt x="3351088" y="2513316"/>
                </a:lnTo>
                <a:lnTo>
                  <a:pt x="1172881" y="2513316"/>
                </a:lnTo>
                <a:lnTo>
                  <a:pt x="1172881" y="3351088"/>
                </a:lnTo>
                <a:lnTo>
                  <a:pt x="0" y="1675544"/>
                </a:lnTo>
                <a:lnTo>
                  <a:pt x="1172881" y="0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5360" tIns="1086692" rIns="248920" bIns="1086692" numCol="1" spcCol="1270" anchor="ctr" anchorCtr="0">
            <a:noAutofit/>
          </a:bodyPr>
          <a:lstStyle/>
          <a:p>
            <a:pPr lvl="0" algn="ctr" defTabSz="1555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500" b="1" kern="1200" dirty="0" smtClean="0"/>
              <a:t>مدیر</a:t>
            </a:r>
            <a:endParaRPr lang="fa-IR" sz="3500" b="1" i="0" kern="1200" baseline="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b="0" dirty="0" smtClean="0"/>
              <a:t>مسألۀ نمایندگی چه زمانی ایجاد می‌شود؟</a:t>
            </a:r>
            <a:endParaRPr lang="fa-IR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dirty="0" smtClean="0">
                <a:ln/>
                <a:solidFill>
                  <a:schemeClr val="accent3"/>
                </a:solidFill>
              </a:rPr>
              <a:t>مسألۀ نمایندگی وجود دارد.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sz="2200" dirty="0" smtClean="0">
                <a:ln/>
                <a:solidFill>
                  <a:schemeClr val="accent3"/>
                </a:solidFill>
              </a:rPr>
              <a:t>مسألۀ نمایندگی وجود ندارد.</a:t>
            </a:r>
            <a:endParaRPr lang="fa-IR" sz="2200" dirty="0">
              <a:ln/>
              <a:solidFill>
                <a:schemeClr val="accent3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30379" y="1449503"/>
            <a:ext cx="3485917" cy="3485917"/>
            <a:chOff x="830379" y="1449503"/>
            <a:chExt cx="3485917" cy="3485917"/>
          </a:xfrm>
          <a:scene3d>
            <a:camera prst="isometricOffAxis2Left" zoom="95000"/>
            <a:lightRig rig="flat" dir="t"/>
          </a:scene3d>
        </p:grpSpPr>
        <p:sp>
          <p:nvSpPr>
            <p:cNvPr id="16" name="Freeform 15"/>
            <p:cNvSpPr/>
            <p:nvPr/>
          </p:nvSpPr>
          <p:spPr>
            <a:xfrm>
              <a:off x="830379" y="1449503"/>
              <a:ext cx="3485917" cy="871479"/>
            </a:xfrm>
            <a:custGeom>
              <a:avLst/>
              <a:gdLst>
                <a:gd name="connsiteX0" fmla="*/ 0 w 3485917"/>
                <a:gd name="connsiteY0" fmla="*/ 87148 h 871479"/>
                <a:gd name="connsiteX1" fmla="*/ 25525 w 3485917"/>
                <a:gd name="connsiteY1" fmla="*/ 25525 h 871479"/>
                <a:gd name="connsiteX2" fmla="*/ 87148 w 3485917"/>
                <a:gd name="connsiteY2" fmla="*/ 0 h 871479"/>
                <a:gd name="connsiteX3" fmla="*/ 3398769 w 3485917"/>
                <a:gd name="connsiteY3" fmla="*/ 0 h 871479"/>
                <a:gd name="connsiteX4" fmla="*/ 3460392 w 3485917"/>
                <a:gd name="connsiteY4" fmla="*/ 25525 h 871479"/>
                <a:gd name="connsiteX5" fmla="*/ 3485917 w 3485917"/>
                <a:gd name="connsiteY5" fmla="*/ 87148 h 871479"/>
                <a:gd name="connsiteX6" fmla="*/ 3485917 w 3485917"/>
                <a:gd name="connsiteY6" fmla="*/ 784331 h 871479"/>
                <a:gd name="connsiteX7" fmla="*/ 3460392 w 3485917"/>
                <a:gd name="connsiteY7" fmla="*/ 845954 h 871479"/>
                <a:gd name="connsiteX8" fmla="*/ 3398769 w 3485917"/>
                <a:gd name="connsiteY8" fmla="*/ 871479 h 871479"/>
                <a:gd name="connsiteX9" fmla="*/ 87148 w 3485917"/>
                <a:gd name="connsiteY9" fmla="*/ 871479 h 871479"/>
                <a:gd name="connsiteX10" fmla="*/ 25525 w 3485917"/>
                <a:gd name="connsiteY10" fmla="*/ 845954 h 871479"/>
                <a:gd name="connsiteX11" fmla="*/ 0 w 3485917"/>
                <a:gd name="connsiteY11" fmla="*/ 784331 h 871479"/>
                <a:gd name="connsiteX12" fmla="*/ 0 w 3485917"/>
                <a:gd name="connsiteY12" fmla="*/ 87148 h 871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85917" h="871479">
                  <a:moveTo>
                    <a:pt x="0" y="87148"/>
                  </a:moveTo>
                  <a:cubicBezTo>
                    <a:pt x="0" y="64035"/>
                    <a:pt x="9182" y="41868"/>
                    <a:pt x="25525" y="25525"/>
                  </a:cubicBezTo>
                  <a:cubicBezTo>
                    <a:pt x="41868" y="9182"/>
                    <a:pt x="64035" y="0"/>
                    <a:pt x="87148" y="0"/>
                  </a:cubicBezTo>
                  <a:lnTo>
                    <a:pt x="3398769" y="0"/>
                  </a:lnTo>
                  <a:cubicBezTo>
                    <a:pt x="3421882" y="0"/>
                    <a:pt x="3444049" y="9182"/>
                    <a:pt x="3460392" y="25525"/>
                  </a:cubicBezTo>
                  <a:cubicBezTo>
                    <a:pt x="3476735" y="41868"/>
                    <a:pt x="3485917" y="64035"/>
                    <a:pt x="3485917" y="87148"/>
                  </a:cubicBezTo>
                  <a:lnTo>
                    <a:pt x="3485917" y="784331"/>
                  </a:lnTo>
                  <a:cubicBezTo>
                    <a:pt x="3485917" y="807444"/>
                    <a:pt x="3476735" y="829611"/>
                    <a:pt x="3460392" y="845954"/>
                  </a:cubicBezTo>
                  <a:cubicBezTo>
                    <a:pt x="3444049" y="862297"/>
                    <a:pt x="3421882" y="871479"/>
                    <a:pt x="3398769" y="871479"/>
                  </a:cubicBezTo>
                  <a:lnTo>
                    <a:pt x="87148" y="871479"/>
                  </a:lnTo>
                  <a:cubicBezTo>
                    <a:pt x="64035" y="871479"/>
                    <a:pt x="41868" y="862297"/>
                    <a:pt x="25525" y="845954"/>
                  </a:cubicBezTo>
                  <a:cubicBezTo>
                    <a:pt x="9182" y="829611"/>
                    <a:pt x="0" y="807444"/>
                    <a:pt x="0" y="784331"/>
                  </a:cubicBezTo>
                  <a:lnTo>
                    <a:pt x="0" y="87148"/>
                  </a:lnTo>
                  <a:close/>
                </a:path>
              </a:pathLst>
            </a:cu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95" tIns="90295" rIns="90295" bIns="90295" numCol="1" spcCol="1270" anchor="ctr" anchorCtr="0">
              <a:noAutofit/>
            </a:bodyPr>
            <a:lstStyle/>
            <a:p>
              <a:pPr lvl="0" algn="ctr" defTabSz="755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700" kern="1200" dirty="0" smtClean="0"/>
                <a:t>در شرکت‌های سهامی، مدیر کمتر از صد درصد سهام را در مالکیت دارد.</a:t>
              </a:r>
              <a:endParaRPr lang="fa-IR" sz="17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377254" y="2375450"/>
              <a:ext cx="392166" cy="326805"/>
            </a:xfrm>
            <a:custGeom>
              <a:avLst/>
              <a:gdLst>
                <a:gd name="connsiteX0" fmla="*/ 0 w 326804"/>
                <a:gd name="connsiteY0" fmla="*/ 78433 h 392165"/>
                <a:gd name="connsiteX1" fmla="*/ 163402 w 326804"/>
                <a:gd name="connsiteY1" fmla="*/ 78433 h 392165"/>
                <a:gd name="connsiteX2" fmla="*/ 163402 w 326804"/>
                <a:gd name="connsiteY2" fmla="*/ 0 h 392165"/>
                <a:gd name="connsiteX3" fmla="*/ 326804 w 326804"/>
                <a:gd name="connsiteY3" fmla="*/ 196083 h 392165"/>
                <a:gd name="connsiteX4" fmla="*/ 163402 w 326804"/>
                <a:gd name="connsiteY4" fmla="*/ 392165 h 392165"/>
                <a:gd name="connsiteX5" fmla="*/ 163402 w 326804"/>
                <a:gd name="connsiteY5" fmla="*/ 313732 h 392165"/>
                <a:gd name="connsiteX6" fmla="*/ 0 w 326804"/>
                <a:gd name="connsiteY6" fmla="*/ 313732 h 392165"/>
                <a:gd name="connsiteX7" fmla="*/ 0 w 326804"/>
                <a:gd name="connsiteY7" fmla="*/ 78433 h 392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804" h="392165">
                  <a:moveTo>
                    <a:pt x="261443" y="1"/>
                  </a:moveTo>
                  <a:lnTo>
                    <a:pt x="261443" y="196083"/>
                  </a:lnTo>
                  <a:lnTo>
                    <a:pt x="326804" y="196083"/>
                  </a:lnTo>
                  <a:lnTo>
                    <a:pt x="163402" y="392164"/>
                  </a:lnTo>
                  <a:lnTo>
                    <a:pt x="0" y="196083"/>
                  </a:lnTo>
                  <a:lnTo>
                    <a:pt x="65361" y="196083"/>
                  </a:lnTo>
                  <a:lnTo>
                    <a:pt x="65361" y="1"/>
                  </a:lnTo>
                  <a:lnTo>
                    <a:pt x="261443" y="1"/>
                  </a:lnTo>
                  <a:close/>
                </a:path>
              </a:pathLst>
            </a:custGeom>
            <a:sp3d z="-52400" extrusionH="181000" contourW="38100" prstMaterial="matte">
              <a:contourClr>
                <a:schemeClr val="lt1"/>
              </a:contourClr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434" tIns="1" rIns="78433" bIns="98041" numCol="1" spcCol="1270" anchor="ctr" anchorCtr="0">
              <a:noAutofit/>
            </a:bodyPr>
            <a:lstStyle/>
            <a:p>
              <a:pPr lvl="0" algn="ctr" defTabSz="755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1700" kern="120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30379" y="2756722"/>
              <a:ext cx="3485917" cy="871479"/>
            </a:xfrm>
            <a:custGeom>
              <a:avLst/>
              <a:gdLst>
                <a:gd name="connsiteX0" fmla="*/ 0 w 3485917"/>
                <a:gd name="connsiteY0" fmla="*/ 87148 h 871479"/>
                <a:gd name="connsiteX1" fmla="*/ 25525 w 3485917"/>
                <a:gd name="connsiteY1" fmla="*/ 25525 h 871479"/>
                <a:gd name="connsiteX2" fmla="*/ 87148 w 3485917"/>
                <a:gd name="connsiteY2" fmla="*/ 0 h 871479"/>
                <a:gd name="connsiteX3" fmla="*/ 3398769 w 3485917"/>
                <a:gd name="connsiteY3" fmla="*/ 0 h 871479"/>
                <a:gd name="connsiteX4" fmla="*/ 3460392 w 3485917"/>
                <a:gd name="connsiteY4" fmla="*/ 25525 h 871479"/>
                <a:gd name="connsiteX5" fmla="*/ 3485917 w 3485917"/>
                <a:gd name="connsiteY5" fmla="*/ 87148 h 871479"/>
                <a:gd name="connsiteX6" fmla="*/ 3485917 w 3485917"/>
                <a:gd name="connsiteY6" fmla="*/ 784331 h 871479"/>
                <a:gd name="connsiteX7" fmla="*/ 3460392 w 3485917"/>
                <a:gd name="connsiteY7" fmla="*/ 845954 h 871479"/>
                <a:gd name="connsiteX8" fmla="*/ 3398769 w 3485917"/>
                <a:gd name="connsiteY8" fmla="*/ 871479 h 871479"/>
                <a:gd name="connsiteX9" fmla="*/ 87148 w 3485917"/>
                <a:gd name="connsiteY9" fmla="*/ 871479 h 871479"/>
                <a:gd name="connsiteX10" fmla="*/ 25525 w 3485917"/>
                <a:gd name="connsiteY10" fmla="*/ 845954 h 871479"/>
                <a:gd name="connsiteX11" fmla="*/ 0 w 3485917"/>
                <a:gd name="connsiteY11" fmla="*/ 784331 h 871479"/>
                <a:gd name="connsiteX12" fmla="*/ 0 w 3485917"/>
                <a:gd name="connsiteY12" fmla="*/ 87148 h 871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85917" h="871479">
                  <a:moveTo>
                    <a:pt x="0" y="87148"/>
                  </a:moveTo>
                  <a:cubicBezTo>
                    <a:pt x="0" y="64035"/>
                    <a:pt x="9182" y="41868"/>
                    <a:pt x="25525" y="25525"/>
                  </a:cubicBezTo>
                  <a:cubicBezTo>
                    <a:pt x="41868" y="9182"/>
                    <a:pt x="64035" y="0"/>
                    <a:pt x="87148" y="0"/>
                  </a:cubicBezTo>
                  <a:lnTo>
                    <a:pt x="3398769" y="0"/>
                  </a:lnTo>
                  <a:cubicBezTo>
                    <a:pt x="3421882" y="0"/>
                    <a:pt x="3444049" y="9182"/>
                    <a:pt x="3460392" y="25525"/>
                  </a:cubicBezTo>
                  <a:cubicBezTo>
                    <a:pt x="3476735" y="41868"/>
                    <a:pt x="3485917" y="64035"/>
                    <a:pt x="3485917" y="87148"/>
                  </a:cubicBezTo>
                  <a:lnTo>
                    <a:pt x="3485917" y="784331"/>
                  </a:lnTo>
                  <a:cubicBezTo>
                    <a:pt x="3485917" y="807444"/>
                    <a:pt x="3476735" y="829611"/>
                    <a:pt x="3460392" y="845954"/>
                  </a:cubicBezTo>
                  <a:cubicBezTo>
                    <a:pt x="3444049" y="862297"/>
                    <a:pt x="3421882" y="871479"/>
                    <a:pt x="3398769" y="871479"/>
                  </a:cubicBezTo>
                  <a:lnTo>
                    <a:pt x="87148" y="871479"/>
                  </a:lnTo>
                  <a:cubicBezTo>
                    <a:pt x="64035" y="871479"/>
                    <a:pt x="41868" y="862297"/>
                    <a:pt x="25525" y="845954"/>
                  </a:cubicBezTo>
                  <a:cubicBezTo>
                    <a:pt x="9182" y="829611"/>
                    <a:pt x="0" y="807444"/>
                    <a:pt x="0" y="784331"/>
                  </a:cubicBezTo>
                  <a:lnTo>
                    <a:pt x="0" y="87148"/>
                  </a:lnTo>
                  <a:close/>
                </a:path>
              </a:pathLst>
            </a:cu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95" tIns="90295" rIns="90295" bIns="90295" numCol="1" spcCol="1270" anchor="ctr" anchorCtr="0">
              <a:noAutofit/>
            </a:bodyPr>
            <a:lstStyle/>
            <a:p>
              <a:pPr lvl="0" algn="ctr" defTabSz="755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700" kern="1200" dirty="0" smtClean="0"/>
                <a:t>مدیر از تمامی منافع حاصل از تلاش خود بهره‌مند نخواهد شد.</a:t>
              </a:r>
              <a:endParaRPr lang="fa-IR" sz="170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377254" y="3682669"/>
              <a:ext cx="392166" cy="326805"/>
            </a:xfrm>
            <a:custGeom>
              <a:avLst/>
              <a:gdLst>
                <a:gd name="connsiteX0" fmla="*/ 0 w 326804"/>
                <a:gd name="connsiteY0" fmla="*/ 78433 h 392165"/>
                <a:gd name="connsiteX1" fmla="*/ 163402 w 326804"/>
                <a:gd name="connsiteY1" fmla="*/ 78433 h 392165"/>
                <a:gd name="connsiteX2" fmla="*/ 163402 w 326804"/>
                <a:gd name="connsiteY2" fmla="*/ 0 h 392165"/>
                <a:gd name="connsiteX3" fmla="*/ 326804 w 326804"/>
                <a:gd name="connsiteY3" fmla="*/ 196083 h 392165"/>
                <a:gd name="connsiteX4" fmla="*/ 163402 w 326804"/>
                <a:gd name="connsiteY4" fmla="*/ 392165 h 392165"/>
                <a:gd name="connsiteX5" fmla="*/ 163402 w 326804"/>
                <a:gd name="connsiteY5" fmla="*/ 313732 h 392165"/>
                <a:gd name="connsiteX6" fmla="*/ 0 w 326804"/>
                <a:gd name="connsiteY6" fmla="*/ 313732 h 392165"/>
                <a:gd name="connsiteX7" fmla="*/ 0 w 326804"/>
                <a:gd name="connsiteY7" fmla="*/ 78433 h 392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804" h="392165">
                  <a:moveTo>
                    <a:pt x="261443" y="1"/>
                  </a:moveTo>
                  <a:lnTo>
                    <a:pt x="261443" y="196083"/>
                  </a:lnTo>
                  <a:lnTo>
                    <a:pt x="326804" y="196083"/>
                  </a:lnTo>
                  <a:lnTo>
                    <a:pt x="163402" y="392164"/>
                  </a:lnTo>
                  <a:lnTo>
                    <a:pt x="0" y="196083"/>
                  </a:lnTo>
                  <a:lnTo>
                    <a:pt x="65361" y="196083"/>
                  </a:lnTo>
                  <a:lnTo>
                    <a:pt x="65361" y="1"/>
                  </a:lnTo>
                  <a:lnTo>
                    <a:pt x="261443" y="1"/>
                  </a:lnTo>
                  <a:close/>
                </a:path>
              </a:pathLst>
            </a:custGeom>
            <a:sp3d z="-52400" extrusionH="181000" contourW="38100" prstMaterial="matte">
              <a:contourClr>
                <a:schemeClr val="lt1"/>
              </a:contourClr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434" tIns="1" rIns="78433" bIns="98041" numCol="1" spcCol="1270" anchor="ctr" anchorCtr="0">
              <a:noAutofit/>
            </a:bodyPr>
            <a:lstStyle/>
            <a:p>
              <a:pPr lvl="0" algn="ctr" defTabSz="755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1700" kern="120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30379" y="4063941"/>
              <a:ext cx="3485917" cy="871479"/>
            </a:xfrm>
            <a:custGeom>
              <a:avLst/>
              <a:gdLst>
                <a:gd name="connsiteX0" fmla="*/ 0 w 3485917"/>
                <a:gd name="connsiteY0" fmla="*/ 87148 h 871479"/>
                <a:gd name="connsiteX1" fmla="*/ 25525 w 3485917"/>
                <a:gd name="connsiteY1" fmla="*/ 25525 h 871479"/>
                <a:gd name="connsiteX2" fmla="*/ 87148 w 3485917"/>
                <a:gd name="connsiteY2" fmla="*/ 0 h 871479"/>
                <a:gd name="connsiteX3" fmla="*/ 3398769 w 3485917"/>
                <a:gd name="connsiteY3" fmla="*/ 0 h 871479"/>
                <a:gd name="connsiteX4" fmla="*/ 3460392 w 3485917"/>
                <a:gd name="connsiteY4" fmla="*/ 25525 h 871479"/>
                <a:gd name="connsiteX5" fmla="*/ 3485917 w 3485917"/>
                <a:gd name="connsiteY5" fmla="*/ 87148 h 871479"/>
                <a:gd name="connsiteX6" fmla="*/ 3485917 w 3485917"/>
                <a:gd name="connsiteY6" fmla="*/ 784331 h 871479"/>
                <a:gd name="connsiteX7" fmla="*/ 3460392 w 3485917"/>
                <a:gd name="connsiteY7" fmla="*/ 845954 h 871479"/>
                <a:gd name="connsiteX8" fmla="*/ 3398769 w 3485917"/>
                <a:gd name="connsiteY8" fmla="*/ 871479 h 871479"/>
                <a:gd name="connsiteX9" fmla="*/ 87148 w 3485917"/>
                <a:gd name="connsiteY9" fmla="*/ 871479 h 871479"/>
                <a:gd name="connsiteX10" fmla="*/ 25525 w 3485917"/>
                <a:gd name="connsiteY10" fmla="*/ 845954 h 871479"/>
                <a:gd name="connsiteX11" fmla="*/ 0 w 3485917"/>
                <a:gd name="connsiteY11" fmla="*/ 784331 h 871479"/>
                <a:gd name="connsiteX12" fmla="*/ 0 w 3485917"/>
                <a:gd name="connsiteY12" fmla="*/ 87148 h 871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85917" h="871479">
                  <a:moveTo>
                    <a:pt x="0" y="87148"/>
                  </a:moveTo>
                  <a:cubicBezTo>
                    <a:pt x="0" y="64035"/>
                    <a:pt x="9182" y="41868"/>
                    <a:pt x="25525" y="25525"/>
                  </a:cubicBezTo>
                  <a:cubicBezTo>
                    <a:pt x="41868" y="9182"/>
                    <a:pt x="64035" y="0"/>
                    <a:pt x="87148" y="0"/>
                  </a:cubicBezTo>
                  <a:lnTo>
                    <a:pt x="3398769" y="0"/>
                  </a:lnTo>
                  <a:cubicBezTo>
                    <a:pt x="3421882" y="0"/>
                    <a:pt x="3444049" y="9182"/>
                    <a:pt x="3460392" y="25525"/>
                  </a:cubicBezTo>
                  <a:cubicBezTo>
                    <a:pt x="3476735" y="41868"/>
                    <a:pt x="3485917" y="64035"/>
                    <a:pt x="3485917" y="87148"/>
                  </a:cubicBezTo>
                  <a:lnTo>
                    <a:pt x="3485917" y="784331"/>
                  </a:lnTo>
                  <a:cubicBezTo>
                    <a:pt x="3485917" y="807444"/>
                    <a:pt x="3476735" y="829611"/>
                    <a:pt x="3460392" y="845954"/>
                  </a:cubicBezTo>
                  <a:cubicBezTo>
                    <a:pt x="3444049" y="862297"/>
                    <a:pt x="3421882" y="871479"/>
                    <a:pt x="3398769" y="871479"/>
                  </a:cubicBezTo>
                  <a:lnTo>
                    <a:pt x="87148" y="871479"/>
                  </a:lnTo>
                  <a:cubicBezTo>
                    <a:pt x="64035" y="871479"/>
                    <a:pt x="41868" y="862297"/>
                    <a:pt x="25525" y="845954"/>
                  </a:cubicBezTo>
                  <a:cubicBezTo>
                    <a:pt x="9182" y="829611"/>
                    <a:pt x="0" y="807444"/>
                    <a:pt x="0" y="784331"/>
                  </a:cubicBezTo>
                  <a:lnTo>
                    <a:pt x="0" y="87148"/>
                  </a:lnTo>
                  <a:close/>
                </a:path>
              </a:pathLst>
            </a:cu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295" tIns="90295" rIns="90295" bIns="90295" numCol="1" spcCol="1270" anchor="ctr" anchorCtr="0">
              <a:noAutofit/>
            </a:bodyPr>
            <a:lstStyle/>
            <a:p>
              <a:pPr lvl="0" algn="ctr" defTabSz="755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700" kern="1200" dirty="0" smtClean="0"/>
                <a:t>مدیر دارای انگیره است تا منافع سهامداران را به بهترین شکل تأمین ننماید.</a:t>
              </a:r>
              <a:endParaRPr lang="en-US" sz="17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933598" y="1447800"/>
            <a:ext cx="3369379" cy="3489324"/>
            <a:chOff x="4933598" y="1447800"/>
            <a:chExt cx="3369379" cy="3489324"/>
          </a:xfrm>
          <a:scene3d>
            <a:camera prst="isometricOffAxis2Left" zoom="95000"/>
            <a:lightRig rig="flat" dir="t"/>
          </a:scene3d>
        </p:grpSpPr>
        <p:sp>
          <p:nvSpPr>
            <p:cNvPr id="8" name="Freeform 7"/>
            <p:cNvSpPr/>
            <p:nvPr/>
          </p:nvSpPr>
          <p:spPr>
            <a:xfrm>
              <a:off x="4933598" y="1447800"/>
              <a:ext cx="3369379" cy="872331"/>
            </a:xfrm>
            <a:custGeom>
              <a:avLst/>
              <a:gdLst>
                <a:gd name="connsiteX0" fmla="*/ 0 w 3369379"/>
                <a:gd name="connsiteY0" fmla="*/ 87233 h 872331"/>
                <a:gd name="connsiteX1" fmla="*/ 25550 w 3369379"/>
                <a:gd name="connsiteY1" fmla="*/ 25550 h 872331"/>
                <a:gd name="connsiteX2" fmla="*/ 87233 w 3369379"/>
                <a:gd name="connsiteY2" fmla="*/ 0 h 872331"/>
                <a:gd name="connsiteX3" fmla="*/ 3282146 w 3369379"/>
                <a:gd name="connsiteY3" fmla="*/ 0 h 872331"/>
                <a:gd name="connsiteX4" fmla="*/ 3343829 w 3369379"/>
                <a:gd name="connsiteY4" fmla="*/ 25550 h 872331"/>
                <a:gd name="connsiteX5" fmla="*/ 3369379 w 3369379"/>
                <a:gd name="connsiteY5" fmla="*/ 87233 h 872331"/>
                <a:gd name="connsiteX6" fmla="*/ 3369379 w 3369379"/>
                <a:gd name="connsiteY6" fmla="*/ 785098 h 872331"/>
                <a:gd name="connsiteX7" fmla="*/ 3343829 w 3369379"/>
                <a:gd name="connsiteY7" fmla="*/ 846781 h 872331"/>
                <a:gd name="connsiteX8" fmla="*/ 3282146 w 3369379"/>
                <a:gd name="connsiteY8" fmla="*/ 872331 h 872331"/>
                <a:gd name="connsiteX9" fmla="*/ 87233 w 3369379"/>
                <a:gd name="connsiteY9" fmla="*/ 872331 h 872331"/>
                <a:gd name="connsiteX10" fmla="*/ 25550 w 3369379"/>
                <a:gd name="connsiteY10" fmla="*/ 846781 h 872331"/>
                <a:gd name="connsiteX11" fmla="*/ 0 w 3369379"/>
                <a:gd name="connsiteY11" fmla="*/ 785098 h 872331"/>
                <a:gd name="connsiteX12" fmla="*/ 0 w 3369379"/>
                <a:gd name="connsiteY12" fmla="*/ 87233 h 872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69379" h="872331">
                  <a:moveTo>
                    <a:pt x="0" y="87233"/>
                  </a:moveTo>
                  <a:cubicBezTo>
                    <a:pt x="0" y="64097"/>
                    <a:pt x="9191" y="41909"/>
                    <a:pt x="25550" y="25550"/>
                  </a:cubicBezTo>
                  <a:cubicBezTo>
                    <a:pt x="41909" y="9191"/>
                    <a:pt x="64097" y="0"/>
                    <a:pt x="87233" y="0"/>
                  </a:cubicBezTo>
                  <a:lnTo>
                    <a:pt x="3282146" y="0"/>
                  </a:lnTo>
                  <a:cubicBezTo>
                    <a:pt x="3305282" y="0"/>
                    <a:pt x="3327470" y="9191"/>
                    <a:pt x="3343829" y="25550"/>
                  </a:cubicBezTo>
                  <a:cubicBezTo>
                    <a:pt x="3360188" y="41909"/>
                    <a:pt x="3369379" y="64097"/>
                    <a:pt x="3369379" y="87233"/>
                  </a:cubicBezTo>
                  <a:lnTo>
                    <a:pt x="3369379" y="785098"/>
                  </a:lnTo>
                  <a:cubicBezTo>
                    <a:pt x="3369379" y="808234"/>
                    <a:pt x="3360188" y="830422"/>
                    <a:pt x="3343829" y="846781"/>
                  </a:cubicBezTo>
                  <a:cubicBezTo>
                    <a:pt x="3327470" y="863140"/>
                    <a:pt x="3305282" y="872331"/>
                    <a:pt x="3282146" y="872331"/>
                  </a:cubicBezTo>
                  <a:lnTo>
                    <a:pt x="87233" y="872331"/>
                  </a:lnTo>
                  <a:cubicBezTo>
                    <a:pt x="64097" y="872331"/>
                    <a:pt x="41909" y="863140"/>
                    <a:pt x="25550" y="846781"/>
                  </a:cubicBezTo>
                  <a:cubicBezTo>
                    <a:pt x="9191" y="830422"/>
                    <a:pt x="0" y="808234"/>
                    <a:pt x="0" y="785098"/>
                  </a:cubicBezTo>
                  <a:lnTo>
                    <a:pt x="0" y="87233"/>
                  </a:lnTo>
                  <a:close/>
                </a:path>
              </a:pathLst>
            </a:cu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320" tIns="90320" rIns="90320" bIns="90320" numCol="1" spcCol="1270" anchor="ctr" anchorCtr="0">
              <a:noAutofit/>
            </a:bodyPr>
            <a:lstStyle/>
            <a:p>
              <a:pPr lvl="0" algn="ctr" defTabSz="755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700" kern="1200" dirty="0" smtClean="0"/>
                <a:t>در شرکت‌های تک مالکی، مدیریت در دست مالک مطلق شرکت است.</a:t>
              </a:r>
              <a:endParaRPr lang="fa-IR" sz="17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6422012" y="2374651"/>
              <a:ext cx="392550" cy="327125"/>
            </a:xfrm>
            <a:custGeom>
              <a:avLst/>
              <a:gdLst>
                <a:gd name="connsiteX0" fmla="*/ 0 w 327124"/>
                <a:gd name="connsiteY0" fmla="*/ 78510 h 392549"/>
                <a:gd name="connsiteX1" fmla="*/ 163562 w 327124"/>
                <a:gd name="connsiteY1" fmla="*/ 78510 h 392549"/>
                <a:gd name="connsiteX2" fmla="*/ 163562 w 327124"/>
                <a:gd name="connsiteY2" fmla="*/ 0 h 392549"/>
                <a:gd name="connsiteX3" fmla="*/ 327124 w 327124"/>
                <a:gd name="connsiteY3" fmla="*/ 196275 h 392549"/>
                <a:gd name="connsiteX4" fmla="*/ 163562 w 327124"/>
                <a:gd name="connsiteY4" fmla="*/ 392549 h 392549"/>
                <a:gd name="connsiteX5" fmla="*/ 163562 w 327124"/>
                <a:gd name="connsiteY5" fmla="*/ 314039 h 392549"/>
                <a:gd name="connsiteX6" fmla="*/ 0 w 327124"/>
                <a:gd name="connsiteY6" fmla="*/ 314039 h 392549"/>
                <a:gd name="connsiteX7" fmla="*/ 0 w 327124"/>
                <a:gd name="connsiteY7" fmla="*/ 78510 h 392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7124" h="392549">
                  <a:moveTo>
                    <a:pt x="261699" y="1"/>
                  </a:moveTo>
                  <a:lnTo>
                    <a:pt x="261699" y="196275"/>
                  </a:lnTo>
                  <a:lnTo>
                    <a:pt x="327124" y="196275"/>
                  </a:lnTo>
                  <a:lnTo>
                    <a:pt x="163562" y="392548"/>
                  </a:lnTo>
                  <a:lnTo>
                    <a:pt x="0" y="196275"/>
                  </a:lnTo>
                  <a:lnTo>
                    <a:pt x="65425" y="196275"/>
                  </a:lnTo>
                  <a:lnTo>
                    <a:pt x="65425" y="1"/>
                  </a:lnTo>
                  <a:lnTo>
                    <a:pt x="261699" y="1"/>
                  </a:lnTo>
                  <a:close/>
                </a:path>
              </a:pathLst>
            </a:custGeom>
            <a:sp3d z="-52400" extrusionH="181000" contourW="38100" prstMaterial="matte">
              <a:contourClr>
                <a:schemeClr val="lt1"/>
              </a:contourClr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511" tIns="1" rIns="78510" bIns="98137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1400" kern="120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933598" y="2756296"/>
              <a:ext cx="3369379" cy="872331"/>
            </a:xfrm>
            <a:custGeom>
              <a:avLst/>
              <a:gdLst>
                <a:gd name="connsiteX0" fmla="*/ 0 w 3369379"/>
                <a:gd name="connsiteY0" fmla="*/ 87233 h 872331"/>
                <a:gd name="connsiteX1" fmla="*/ 25550 w 3369379"/>
                <a:gd name="connsiteY1" fmla="*/ 25550 h 872331"/>
                <a:gd name="connsiteX2" fmla="*/ 87233 w 3369379"/>
                <a:gd name="connsiteY2" fmla="*/ 0 h 872331"/>
                <a:gd name="connsiteX3" fmla="*/ 3282146 w 3369379"/>
                <a:gd name="connsiteY3" fmla="*/ 0 h 872331"/>
                <a:gd name="connsiteX4" fmla="*/ 3343829 w 3369379"/>
                <a:gd name="connsiteY4" fmla="*/ 25550 h 872331"/>
                <a:gd name="connsiteX5" fmla="*/ 3369379 w 3369379"/>
                <a:gd name="connsiteY5" fmla="*/ 87233 h 872331"/>
                <a:gd name="connsiteX6" fmla="*/ 3369379 w 3369379"/>
                <a:gd name="connsiteY6" fmla="*/ 785098 h 872331"/>
                <a:gd name="connsiteX7" fmla="*/ 3343829 w 3369379"/>
                <a:gd name="connsiteY7" fmla="*/ 846781 h 872331"/>
                <a:gd name="connsiteX8" fmla="*/ 3282146 w 3369379"/>
                <a:gd name="connsiteY8" fmla="*/ 872331 h 872331"/>
                <a:gd name="connsiteX9" fmla="*/ 87233 w 3369379"/>
                <a:gd name="connsiteY9" fmla="*/ 872331 h 872331"/>
                <a:gd name="connsiteX10" fmla="*/ 25550 w 3369379"/>
                <a:gd name="connsiteY10" fmla="*/ 846781 h 872331"/>
                <a:gd name="connsiteX11" fmla="*/ 0 w 3369379"/>
                <a:gd name="connsiteY11" fmla="*/ 785098 h 872331"/>
                <a:gd name="connsiteX12" fmla="*/ 0 w 3369379"/>
                <a:gd name="connsiteY12" fmla="*/ 87233 h 872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69379" h="872331">
                  <a:moveTo>
                    <a:pt x="0" y="87233"/>
                  </a:moveTo>
                  <a:cubicBezTo>
                    <a:pt x="0" y="64097"/>
                    <a:pt x="9191" y="41909"/>
                    <a:pt x="25550" y="25550"/>
                  </a:cubicBezTo>
                  <a:cubicBezTo>
                    <a:pt x="41909" y="9191"/>
                    <a:pt x="64097" y="0"/>
                    <a:pt x="87233" y="0"/>
                  </a:cubicBezTo>
                  <a:lnTo>
                    <a:pt x="3282146" y="0"/>
                  </a:lnTo>
                  <a:cubicBezTo>
                    <a:pt x="3305282" y="0"/>
                    <a:pt x="3327470" y="9191"/>
                    <a:pt x="3343829" y="25550"/>
                  </a:cubicBezTo>
                  <a:cubicBezTo>
                    <a:pt x="3360188" y="41909"/>
                    <a:pt x="3369379" y="64097"/>
                    <a:pt x="3369379" y="87233"/>
                  </a:cubicBezTo>
                  <a:lnTo>
                    <a:pt x="3369379" y="785098"/>
                  </a:lnTo>
                  <a:cubicBezTo>
                    <a:pt x="3369379" y="808234"/>
                    <a:pt x="3360188" y="830422"/>
                    <a:pt x="3343829" y="846781"/>
                  </a:cubicBezTo>
                  <a:cubicBezTo>
                    <a:pt x="3327470" y="863140"/>
                    <a:pt x="3305282" y="872331"/>
                    <a:pt x="3282146" y="872331"/>
                  </a:cubicBezTo>
                  <a:lnTo>
                    <a:pt x="87233" y="872331"/>
                  </a:lnTo>
                  <a:cubicBezTo>
                    <a:pt x="64097" y="872331"/>
                    <a:pt x="41909" y="863140"/>
                    <a:pt x="25550" y="846781"/>
                  </a:cubicBezTo>
                  <a:cubicBezTo>
                    <a:pt x="9191" y="830422"/>
                    <a:pt x="0" y="808234"/>
                    <a:pt x="0" y="785098"/>
                  </a:cubicBezTo>
                  <a:lnTo>
                    <a:pt x="0" y="87233"/>
                  </a:lnTo>
                  <a:close/>
                </a:path>
              </a:pathLst>
            </a:cu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320" tIns="90320" rIns="90320" bIns="90320" numCol="1" spcCol="1270" anchor="ctr" anchorCtr="0">
              <a:noAutofit/>
            </a:bodyPr>
            <a:lstStyle/>
            <a:p>
              <a:pPr lvl="0" algn="ctr" defTabSz="755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700" kern="1200" dirty="0" smtClean="0"/>
                <a:t>مدیر از تمامی منافع حاصل از تلاش خود بهره‌مند خواهد شد.</a:t>
              </a:r>
              <a:endParaRPr lang="fa-IR" sz="17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422012" y="3683148"/>
              <a:ext cx="392550" cy="327125"/>
            </a:xfrm>
            <a:custGeom>
              <a:avLst/>
              <a:gdLst>
                <a:gd name="connsiteX0" fmla="*/ 0 w 327124"/>
                <a:gd name="connsiteY0" fmla="*/ 78510 h 392549"/>
                <a:gd name="connsiteX1" fmla="*/ 163562 w 327124"/>
                <a:gd name="connsiteY1" fmla="*/ 78510 h 392549"/>
                <a:gd name="connsiteX2" fmla="*/ 163562 w 327124"/>
                <a:gd name="connsiteY2" fmla="*/ 0 h 392549"/>
                <a:gd name="connsiteX3" fmla="*/ 327124 w 327124"/>
                <a:gd name="connsiteY3" fmla="*/ 196275 h 392549"/>
                <a:gd name="connsiteX4" fmla="*/ 163562 w 327124"/>
                <a:gd name="connsiteY4" fmla="*/ 392549 h 392549"/>
                <a:gd name="connsiteX5" fmla="*/ 163562 w 327124"/>
                <a:gd name="connsiteY5" fmla="*/ 314039 h 392549"/>
                <a:gd name="connsiteX6" fmla="*/ 0 w 327124"/>
                <a:gd name="connsiteY6" fmla="*/ 314039 h 392549"/>
                <a:gd name="connsiteX7" fmla="*/ 0 w 327124"/>
                <a:gd name="connsiteY7" fmla="*/ 78510 h 392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7124" h="392549">
                  <a:moveTo>
                    <a:pt x="261699" y="1"/>
                  </a:moveTo>
                  <a:lnTo>
                    <a:pt x="261699" y="196275"/>
                  </a:lnTo>
                  <a:lnTo>
                    <a:pt x="327124" y="196275"/>
                  </a:lnTo>
                  <a:lnTo>
                    <a:pt x="163562" y="392548"/>
                  </a:lnTo>
                  <a:lnTo>
                    <a:pt x="0" y="196275"/>
                  </a:lnTo>
                  <a:lnTo>
                    <a:pt x="65425" y="196275"/>
                  </a:lnTo>
                  <a:lnTo>
                    <a:pt x="65425" y="1"/>
                  </a:lnTo>
                  <a:lnTo>
                    <a:pt x="261699" y="1"/>
                  </a:lnTo>
                  <a:close/>
                </a:path>
              </a:pathLst>
            </a:custGeom>
            <a:sp3d z="-52400" extrusionH="181000" contourW="38100" prstMaterial="matte">
              <a:contourClr>
                <a:schemeClr val="lt1"/>
              </a:contourClr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511" tIns="1" rIns="78510" bIns="98137" numCol="1" spcCol="1270" anchor="ctr" anchorCtr="0">
              <a:noAutofit/>
            </a:bodyPr>
            <a:lstStyle/>
            <a:p>
              <a:pPr lvl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1400" kern="12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933598" y="4064793"/>
              <a:ext cx="3369379" cy="872331"/>
            </a:xfrm>
            <a:custGeom>
              <a:avLst/>
              <a:gdLst>
                <a:gd name="connsiteX0" fmla="*/ 0 w 3369379"/>
                <a:gd name="connsiteY0" fmla="*/ 87233 h 872331"/>
                <a:gd name="connsiteX1" fmla="*/ 25550 w 3369379"/>
                <a:gd name="connsiteY1" fmla="*/ 25550 h 872331"/>
                <a:gd name="connsiteX2" fmla="*/ 87233 w 3369379"/>
                <a:gd name="connsiteY2" fmla="*/ 0 h 872331"/>
                <a:gd name="connsiteX3" fmla="*/ 3282146 w 3369379"/>
                <a:gd name="connsiteY3" fmla="*/ 0 h 872331"/>
                <a:gd name="connsiteX4" fmla="*/ 3343829 w 3369379"/>
                <a:gd name="connsiteY4" fmla="*/ 25550 h 872331"/>
                <a:gd name="connsiteX5" fmla="*/ 3369379 w 3369379"/>
                <a:gd name="connsiteY5" fmla="*/ 87233 h 872331"/>
                <a:gd name="connsiteX6" fmla="*/ 3369379 w 3369379"/>
                <a:gd name="connsiteY6" fmla="*/ 785098 h 872331"/>
                <a:gd name="connsiteX7" fmla="*/ 3343829 w 3369379"/>
                <a:gd name="connsiteY7" fmla="*/ 846781 h 872331"/>
                <a:gd name="connsiteX8" fmla="*/ 3282146 w 3369379"/>
                <a:gd name="connsiteY8" fmla="*/ 872331 h 872331"/>
                <a:gd name="connsiteX9" fmla="*/ 87233 w 3369379"/>
                <a:gd name="connsiteY9" fmla="*/ 872331 h 872331"/>
                <a:gd name="connsiteX10" fmla="*/ 25550 w 3369379"/>
                <a:gd name="connsiteY10" fmla="*/ 846781 h 872331"/>
                <a:gd name="connsiteX11" fmla="*/ 0 w 3369379"/>
                <a:gd name="connsiteY11" fmla="*/ 785098 h 872331"/>
                <a:gd name="connsiteX12" fmla="*/ 0 w 3369379"/>
                <a:gd name="connsiteY12" fmla="*/ 87233 h 872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69379" h="872331">
                  <a:moveTo>
                    <a:pt x="0" y="87233"/>
                  </a:moveTo>
                  <a:cubicBezTo>
                    <a:pt x="0" y="64097"/>
                    <a:pt x="9191" y="41909"/>
                    <a:pt x="25550" y="25550"/>
                  </a:cubicBezTo>
                  <a:cubicBezTo>
                    <a:pt x="41909" y="9191"/>
                    <a:pt x="64097" y="0"/>
                    <a:pt x="87233" y="0"/>
                  </a:cubicBezTo>
                  <a:lnTo>
                    <a:pt x="3282146" y="0"/>
                  </a:lnTo>
                  <a:cubicBezTo>
                    <a:pt x="3305282" y="0"/>
                    <a:pt x="3327470" y="9191"/>
                    <a:pt x="3343829" y="25550"/>
                  </a:cubicBezTo>
                  <a:cubicBezTo>
                    <a:pt x="3360188" y="41909"/>
                    <a:pt x="3369379" y="64097"/>
                    <a:pt x="3369379" y="87233"/>
                  </a:cubicBezTo>
                  <a:lnTo>
                    <a:pt x="3369379" y="785098"/>
                  </a:lnTo>
                  <a:cubicBezTo>
                    <a:pt x="3369379" y="808234"/>
                    <a:pt x="3360188" y="830422"/>
                    <a:pt x="3343829" y="846781"/>
                  </a:cubicBezTo>
                  <a:cubicBezTo>
                    <a:pt x="3327470" y="863140"/>
                    <a:pt x="3305282" y="872331"/>
                    <a:pt x="3282146" y="872331"/>
                  </a:cubicBezTo>
                  <a:lnTo>
                    <a:pt x="87233" y="872331"/>
                  </a:lnTo>
                  <a:cubicBezTo>
                    <a:pt x="64097" y="872331"/>
                    <a:pt x="41909" y="863140"/>
                    <a:pt x="25550" y="846781"/>
                  </a:cubicBezTo>
                  <a:cubicBezTo>
                    <a:pt x="9191" y="830422"/>
                    <a:pt x="0" y="808234"/>
                    <a:pt x="0" y="785098"/>
                  </a:cubicBezTo>
                  <a:lnTo>
                    <a:pt x="0" y="87233"/>
                  </a:lnTo>
                  <a:close/>
                </a:path>
              </a:pathLst>
            </a:cu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320" tIns="90320" rIns="90320" bIns="90320" numCol="1" spcCol="1270" anchor="ctr" anchorCtr="0">
              <a:noAutofit/>
            </a:bodyPr>
            <a:lstStyle/>
            <a:p>
              <a:pPr lvl="0" algn="ctr" defTabSz="755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700" kern="1200" dirty="0" smtClean="0"/>
                <a:t>مدیر به‌گونه‌ای عمل می‌کند که مطلوبیت خود را بیشینه سازد.</a:t>
              </a:r>
              <a:endParaRPr lang="fa-IR" sz="17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6824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fa-IR" b="0" dirty="0" smtClean="0"/>
              <a:t>پیامدهای مسألۀ نمایندگی</a:t>
            </a:r>
            <a:endParaRPr lang="fa-IR" b="0" dirty="0"/>
          </a:p>
        </p:txBody>
      </p:sp>
      <p:sp>
        <p:nvSpPr>
          <p:cNvPr id="5" name="Freeform 4"/>
          <p:cNvSpPr/>
          <p:nvPr/>
        </p:nvSpPr>
        <p:spPr>
          <a:xfrm>
            <a:off x="502920" y="530352"/>
            <a:ext cx="3940090" cy="4187952"/>
          </a:xfrm>
          <a:custGeom>
            <a:avLst/>
            <a:gdLst>
              <a:gd name="connsiteX0" fmla="*/ 0 w 3940090"/>
              <a:gd name="connsiteY0" fmla="*/ 394009 h 4187952"/>
              <a:gd name="connsiteX1" fmla="*/ 115403 w 3940090"/>
              <a:gd name="connsiteY1" fmla="*/ 115403 h 4187952"/>
              <a:gd name="connsiteX2" fmla="*/ 394010 w 3940090"/>
              <a:gd name="connsiteY2" fmla="*/ 1 h 4187952"/>
              <a:gd name="connsiteX3" fmla="*/ 3546081 w 3940090"/>
              <a:gd name="connsiteY3" fmla="*/ 0 h 4187952"/>
              <a:gd name="connsiteX4" fmla="*/ 3824687 w 3940090"/>
              <a:gd name="connsiteY4" fmla="*/ 115403 h 4187952"/>
              <a:gd name="connsiteX5" fmla="*/ 3940089 w 3940090"/>
              <a:gd name="connsiteY5" fmla="*/ 394010 h 4187952"/>
              <a:gd name="connsiteX6" fmla="*/ 3940090 w 3940090"/>
              <a:gd name="connsiteY6" fmla="*/ 3793943 h 4187952"/>
              <a:gd name="connsiteX7" fmla="*/ 3824687 w 3940090"/>
              <a:gd name="connsiteY7" fmla="*/ 4072550 h 4187952"/>
              <a:gd name="connsiteX8" fmla="*/ 3546080 w 3940090"/>
              <a:gd name="connsiteY8" fmla="*/ 4187952 h 4187952"/>
              <a:gd name="connsiteX9" fmla="*/ 394009 w 3940090"/>
              <a:gd name="connsiteY9" fmla="*/ 4187952 h 4187952"/>
              <a:gd name="connsiteX10" fmla="*/ 115403 w 3940090"/>
              <a:gd name="connsiteY10" fmla="*/ 4072549 h 4187952"/>
              <a:gd name="connsiteX11" fmla="*/ 1 w 3940090"/>
              <a:gd name="connsiteY11" fmla="*/ 3793942 h 4187952"/>
              <a:gd name="connsiteX12" fmla="*/ 0 w 3940090"/>
              <a:gd name="connsiteY12" fmla="*/ 394009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40090" h="4187952">
                <a:moveTo>
                  <a:pt x="0" y="394009"/>
                </a:moveTo>
                <a:cubicBezTo>
                  <a:pt x="0" y="289511"/>
                  <a:pt x="41512" y="189294"/>
                  <a:pt x="115403" y="115403"/>
                </a:cubicBezTo>
                <a:cubicBezTo>
                  <a:pt x="189294" y="41512"/>
                  <a:pt x="289512" y="1"/>
                  <a:pt x="394010" y="1"/>
                </a:cubicBezTo>
                <a:lnTo>
                  <a:pt x="3546081" y="0"/>
                </a:lnTo>
                <a:cubicBezTo>
                  <a:pt x="3650579" y="0"/>
                  <a:pt x="3750796" y="41512"/>
                  <a:pt x="3824687" y="115403"/>
                </a:cubicBezTo>
                <a:cubicBezTo>
                  <a:pt x="3898578" y="189294"/>
                  <a:pt x="3940089" y="289512"/>
                  <a:pt x="3940089" y="394010"/>
                </a:cubicBezTo>
                <a:cubicBezTo>
                  <a:pt x="3940089" y="1527321"/>
                  <a:pt x="3940090" y="2660632"/>
                  <a:pt x="3940090" y="3793943"/>
                </a:cubicBezTo>
                <a:cubicBezTo>
                  <a:pt x="3940090" y="3898441"/>
                  <a:pt x="3898578" y="3998658"/>
                  <a:pt x="3824687" y="4072550"/>
                </a:cubicBezTo>
                <a:cubicBezTo>
                  <a:pt x="3750796" y="4146441"/>
                  <a:pt x="3650578" y="4187953"/>
                  <a:pt x="3546080" y="4187952"/>
                </a:cubicBezTo>
                <a:lnTo>
                  <a:pt x="394009" y="4187952"/>
                </a:lnTo>
                <a:cubicBezTo>
                  <a:pt x="289511" y="4187952"/>
                  <a:pt x="189294" y="4146440"/>
                  <a:pt x="115403" y="4072549"/>
                </a:cubicBezTo>
                <a:cubicBezTo>
                  <a:pt x="41512" y="3998658"/>
                  <a:pt x="1" y="3898440"/>
                  <a:pt x="1" y="3793942"/>
                </a:cubicBezTo>
                <a:cubicBezTo>
                  <a:pt x="1" y="2660631"/>
                  <a:pt x="0" y="1527320"/>
                  <a:pt x="0" y="394009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980" tIns="220980" rIns="220980" bIns="3152547" numCol="1" spcCol="1270" anchor="ctr" anchorCtr="0">
            <a:noAutofit/>
          </a:bodyPr>
          <a:lstStyle/>
          <a:p>
            <a:pPr lvl="0" algn="ctr" defTabSz="2578100" rtl="1">
              <a:spcBef>
                <a:spcPct val="0"/>
              </a:spcBef>
              <a:spcAft>
                <a:spcPct val="35000"/>
              </a:spcAft>
            </a:pPr>
            <a:r>
              <a:rPr lang="fa-IR" sz="5800" kern="1200" dirty="0" smtClean="0"/>
              <a:t>کژمنشی</a:t>
            </a:r>
            <a:endParaRPr lang="fa-IR" sz="5800" kern="1200" dirty="0"/>
          </a:p>
        </p:txBody>
      </p:sp>
      <p:sp>
        <p:nvSpPr>
          <p:cNvPr id="6" name="Freeform 5"/>
          <p:cNvSpPr/>
          <p:nvPr/>
        </p:nvSpPr>
        <p:spPr>
          <a:xfrm>
            <a:off x="851190" y="1786737"/>
            <a:ext cx="3152072" cy="2722168"/>
          </a:xfrm>
          <a:custGeom>
            <a:avLst/>
            <a:gdLst>
              <a:gd name="connsiteX0" fmla="*/ 0 w 3152072"/>
              <a:gd name="connsiteY0" fmla="*/ 272217 h 2722168"/>
              <a:gd name="connsiteX1" fmla="*/ 79731 w 3152072"/>
              <a:gd name="connsiteY1" fmla="*/ 79731 h 2722168"/>
              <a:gd name="connsiteX2" fmla="*/ 272218 w 3152072"/>
              <a:gd name="connsiteY2" fmla="*/ 1 h 2722168"/>
              <a:gd name="connsiteX3" fmla="*/ 2879855 w 3152072"/>
              <a:gd name="connsiteY3" fmla="*/ 0 h 2722168"/>
              <a:gd name="connsiteX4" fmla="*/ 3072341 w 3152072"/>
              <a:gd name="connsiteY4" fmla="*/ 79731 h 2722168"/>
              <a:gd name="connsiteX5" fmla="*/ 3152071 w 3152072"/>
              <a:gd name="connsiteY5" fmla="*/ 272218 h 2722168"/>
              <a:gd name="connsiteX6" fmla="*/ 3152072 w 3152072"/>
              <a:gd name="connsiteY6" fmla="*/ 2449951 h 2722168"/>
              <a:gd name="connsiteX7" fmla="*/ 3072341 w 3152072"/>
              <a:gd name="connsiteY7" fmla="*/ 2642438 h 2722168"/>
              <a:gd name="connsiteX8" fmla="*/ 2879854 w 3152072"/>
              <a:gd name="connsiteY8" fmla="*/ 2722168 h 2722168"/>
              <a:gd name="connsiteX9" fmla="*/ 272217 w 3152072"/>
              <a:gd name="connsiteY9" fmla="*/ 2722168 h 2722168"/>
              <a:gd name="connsiteX10" fmla="*/ 79731 w 3152072"/>
              <a:gd name="connsiteY10" fmla="*/ 2642437 h 2722168"/>
              <a:gd name="connsiteX11" fmla="*/ 1 w 3152072"/>
              <a:gd name="connsiteY11" fmla="*/ 2449950 h 2722168"/>
              <a:gd name="connsiteX12" fmla="*/ 0 w 3152072"/>
              <a:gd name="connsiteY12" fmla="*/ 272217 h 272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52072" h="2722168">
                <a:moveTo>
                  <a:pt x="0" y="272217"/>
                </a:moveTo>
                <a:cubicBezTo>
                  <a:pt x="0" y="200021"/>
                  <a:pt x="28680" y="130781"/>
                  <a:pt x="79731" y="79731"/>
                </a:cubicBezTo>
                <a:cubicBezTo>
                  <a:pt x="130782" y="28680"/>
                  <a:pt x="200021" y="1"/>
                  <a:pt x="272218" y="1"/>
                </a:cubicBezTo>
                <a:lnTo>
                  <a:pt x="2879855" y="0"/>
                </a:lnTo>
                <a:cubicBezTo>
                  <a:pt x="2952051" y="0"/>
                  <a:pt x="3021291" y="28680"/>
                  <a:pt x="3072341" y="79731"/>
                </a:cubicBezTo>
                <a:cubicBezTo>
                  <a:pt x="3123392" y="130782"/>
                  <a:pt x="3152071" y="200021"/>
                  <a:pt x="3152071" y="272218"/>
                </a:cubicBezTo>
                <a:cubicBezTo>
                  <a:pt x="3152071" y="998129"/>
                  <a:pt x="3152072" y="1724040"/>
                  <a:pt x="3152072" y="2449951"/>
                </a:cubicBezTo>
                <a:cubicBezTo>
                  <a:pt x="3152072" y="2522147"/>
                  <a:pt x="3123392" y="2591387"/>
                  <a:pt x="3072341" y="2642438"/>
                </a:cubicBezTo>
                <a:cubicBezTo>
                  <a:pt x="3021290" y="2693489"/>
                  <a:pt x="2952051" y="2722168"/>
                  <a:pt x="2879854" y="2722168"/>
                </a:cubicBezTo>
                <a:lnTo>
                  <a:pt x="272217" y="2722168"/>
                </a:lnTo>
                <a:cubicBezTo>
                  <a:pt x="200021" y="2722168"/>
                  <a:pt x="130781" y="2693488"/>
                  <a:pt x="79731" y="2642437"/>
                </a:cubicBezTo>
                <a:cubicBezTo>
                  <a:pt x="28680" y="2591386"/>
                  <a:pt x="1" y="2522147"/>
                  <a:pt x="1" y="2449950"/>
                </a:cubicBezTo>
                <a:cubicBezTo>
                  <a:pt x="1" y="1724039"/>
                  <a:pt x="0" y="998128"/>
                  <a:pt x="0" y="272217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10" tIns="140690" rIns="161010" bIns="140690" numCol="1" spcCol="1270" anchor="ctr" anchorCtr="0">
            <a:noAutofit/>
          </a:bodyPr>
          <a:lstStyle/>
          <a:p>
            <a:pPr lvl="0" algn="justLow" defTabSz="1422400" rtl="1">
              <a:spcBef>
                <a:spcPct val="0"/>
              </a:spcBef>
              <a:spcAft>
                <a:spcPct val="35000"/>
              </a:spcAft>
            </a:pPr>
            <a:r>
              <a:rPr lang="fa-IR" sz="3200" kern="1200" dirty="0" smtClean="0">
                <a:cs typeface="B Mitra" pitchFamily="2" charset="-78"/>
              </a:rPr>
              <a:t>نماینده از جانب خود دست به اقدام‌هایی می‌زند که برای سهامداران قابل هضم نیست.</a:t>
            </a:r>
            <a:endParaRPr lang="fa-IR" sz="3200" kern="1200" dirty="0">
              <a:cs typeface="B Mitra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742613" y="530352"/>
            <a:ext cx="3940090" cy="4187952"/>
          </a:xfrm>
          <a:custGeom>
            <a:avLst/>
            <a:gdLst>
              <a:gd name="connsiteX0" fmla="*/ 0 w 3940090"/>
              <a:gd name="connsiteY0" fmla="*/ 394009 h 4187952"/>
              <a:gd name="connsiteX1" fmla="*/ 115403 w 3940090"/>
              <a:gd name="connsiteY1" fmla="*/ 115403 h 4187952"/>
              <a:gd name="connsiteX2" fmla="*/ 394010 w 3940090"/>
              <a:gd name="connsiteY2" fmla="*/ 1 h 4187952"/>
              <a:gd name="connsiteX3" fmla="*/ 3546081 w 3940090"/>
              <a:gd name="connsiteY3" fmla="*/ 0 h 4187952"/>
              <a:gd name="connsiteX4" fmla="*/ 3824687 w 3940090"/>
              <a:gd name="connsiteY4" fmla="*/ 115403 h 4187952"/>
              <a:gd name="connsiteX5" fmla="*/ 3940089 w 3940090"/>
              <a:gd name="connsiteY5" fmla="*/ 394010 h 4187952"/>
              <a:gd name="connsiteX6" fmla="*/ 3940090 w 3940090"/>
              <a:gd name="connsiteY6" fmla="*/ 3793943 h 4187952"/>
              <a:gd name="connsiteX7" fmla="*/ 3824687 w 3940090"/>
              <a:gd name="connsiteY7" fmla="*/ 4072550 h 4187952"/>
              <a:gd name="connsiteX8" fmla="*/ 3546080 w 3940090"/>
              <a:gd name="connsiteY8" fmla="*/ 4187952 h 4187952"/>
              <a:gd name="connsiteX9" fmla="*/ 394009 w 3940090"/>
              <a:gd name="connsiteY9" fmla="*/ 4187952 h 4187952"/>
              <a:gd name="connsiteX10" fmla="*/ 115403 w 3940090"/>
              <a:gd name="connsiteY10" fmla="*/ 4072549 h 4187952"/>
              <a:gd name="connsiteX11" fmla="*/ 1 w 3940090"/>
              <a:gd name="connsiteY11" fmla="*/ 3793942 h 4187952"/>
              <a:gd name="connsiteX12" fmla="*/ 0 w 3940090"/>
              <a:gd name="connsiteY12" fmla="*/ 394009 h 418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40090" h="4187952">
                <a:moveTo>
                  <a:pt x="0" y="394009"/>
                </a:moveTo>
                <a:cubicBezTo>
                  <a:pt x="0" y="289511"/>
                  <a:pt x="41512" y="189294"/>
                  <a:pt x="115403" y="115403"/>
                </a:cubicBezTo>
                <a:cubicBezTo>
                  <a:pt x="189294" y="41512"/>
                  <a:pt x="289512" y="1"/>
                  <a:pt x="394010" y="1"/>
                </a:cubicBezTo>
                <a:lnTo>
                  <a:pt x="3546081" y="0"/>
                </a:lnTo>
                <a:cubicBezTo>
                  <a:pt x="3650579" y="0"/>
                  <a:pt x="3750796" y="41512"/>
                  <a:pt x="3824687" y="115403"/>
                </a:cubicBezTo>
                <a:cubicBezTo>
                  <a:pt x="3898578" y="189294"/>
                  <a:pt x="3940089" y="289512"/>
                  <a:pt x="3940089" y="394010"/>
                </a:cubicBezTo>
                <a:cubicBezTo>
                  <a:pt x="3940089" y="1527321"/>
                  <a:pt x="3940090" y="2660632"/>
                  <a:pt x="3940090" y="3793943"/>
                </a:cubicBezTo>
                <a:cubicBezTo>
                  <a:pt x="3940090" y="3898441"/>
                  <a:pt x="3898578" y="3998658"/>
                  <a:pt x="3824687" y="4072550"/>
                </a:cubicBezTo>
                <a:cubicBezTo>
                  <a:pt x="3750796" y="4146441"/>
                  <a:pt x="3650578" y="4187953"/>
                  <a:pt x="3546080" y="4187952"/>
                </a:cubicBezTo>
                <a:lnTo>
                  <a:pt x="394009" y="4187952"/>
                </a:lnTo>
                <a:cubicBezTo>
                  <a:pt x="289511" y="4187952"/>
                  <a:pt x="189294" y="4146440"/>
                  <a:pt x="115403" y="4072549"/>
                </a:cubicBezTo>
                <a:cubicBezTo>
                  <a:pt x="41512" y="3998658"/>
                  <a:pt x="1" y="3898440"/>
                  <a:pt x="1" y="3793942"/>
                </a:cubicBezTo>
                <a:cubicBezTo>
                  <a:pt x="1" y="2660631"/>
                  <a:pt x="0" y="1527320"/>
                  <a:pt x="0" y="394009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980" tIns="220980" rIns="220980" bIns="3152547" numCol="1" spcCol="1270" anchor="ctr" anchorCtr="0">
            <a:noAutofit/>
          </a:bodyPr>
          <a:lstStyle/>
          <a:p>
            <a:pPr lvl="0" algn="ctr" defTabSz="2578100" rtl="1">
              <a:spcBef>
                <a:spcPct val="0"/>
              </a:spcBef>
              <a:spcAft>
                <a:spcPct val="35000"/>
              </a:spcAft>
            </a:pPr>
            <a:r>
              <a:rPr lang="fa-IR" sz="5800" kern="1200" dirty="0" smtClean="0"/>
              <a:t>کم‌کاری</a:t>
            </a:r>
            <a:endParaRPr lang="fa-IR" sz="5800" kern="1200" dirty="0"/>
          </a:p>
        </p:txBody>
      </p:sp>
      <p:sp>
        <p:nvSpPr>
          <p:cNvPr id="8" name="Freeform 7"/>
          <p:cNvSpPr/>
          <p:nvPr/>
        </p:nvSpPr>
        <p:spPr>
          <a:xfrm>
            <a:off x="5136622" y="1786737"/>
            <a:ext cx="3152072" cy="2722168"/>
          </a:xfrm>
          <a:custGeom>
            <a:avLst/>
            <a:gdLst>
              <a:gd name="connsiteX0" fmla="*/ 0 w 3152072"/>
              <a:gd name="connsiteY0" fmla="*/ 272217 h 2722168"/>
              <a:gd name="connsiteX1" fmla="*/ 79731 w 3152072"/>
              <a:gd name="connsiteY1" fmla="*/ 79731 h 2722168"/>
              <a:gd name="connsiteX2" fmla="*/ 272218 w 3152072"/>
              <a:gd name="connsiteY2" fmla="*/ 1 h 2722168"/>
              <a:gd name="connsiteX3" fmla="*/ 2879855 w 3152072"/>
              <a:gd name="connsiteY3" fmla="*/ 0 h 2722168"/>
              <a:gd name="connsiteX4" fmla="*/ 3072341 w 3152072"/>
              <a:gd name="connsiteY4" fmla="*/ 79731 h 2722168"/>
              <a:gd name="connsiteX5" fmla="*/ 3152071 w 3152072"/>
              <a:gd name="connsiteY5" fmla="*/ 272218 h 2722168"/>
              <a:gd name="connsiteX6" fmla="*/ 3152072 w 3152072"/>
              <a:gd name="connsiteY6" fmla="*/ 2449951 h 2722168"/>
              <a:gd name="connsiteX7" fmla="*/ 3072341 w 3152072"/>
              <a:gd name="connsiteY7" fmla="*/ 2642438 h 2722168"/>
              <a:gd name="connsiteX8" fmla="*/ 2879854 w 3152072"/>
              <a:gd name="connsiteY8" fmla="*/ 2722168 h 2722168"/>
              <a:gd name="connsiteX9" fmla="*/ 272217 w 3152072"/>
              <a:gd name="connsiteY9" fmla="*/ 2722168 h 2722168"/>
              <a:gd name="connsiteX10" fmla="*/ 79731 w 3152072"/>
              <a:gd name="connsiteY10" fmla="*/ 2642437 h 2722168"/>
              <a:gd name="connsiteX11" fmla="*/ 1 w 3152072"/>
              <a:gd name="connsiteY11" fmla="*/ 2449950 h 2722168"/>
              <a:gd name="connsiteX12" fmla="*/ 0 w 3152072"/>
              <a:gd name="connsiteY12" fmla="*/ 272217 h 272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52072" h="2722168">
                <a:moveTo>
                  <a:pt x="0" y="272217"/>
                </a:moveTo>
                <a:cubicBezTo>
                  <a:pt x="0" y="200021"/>
                  <a:pt x="28680" y="130781"/>
                  <a:pt x="79731" y="79731"/>
                </a:cubicBezTo>
                <a:cubicBezTo>
                  <a:pt x="130782" y="28680"/>
                  <a:pt x="200021" y="1"/>
                  <a:pt x="272218" y="1"/>
                </a:cubicBezTo>
                <a:lnTo>
                  <a:pt x="2879855" y="0"/>
                </a:lnTo>
                <a:cubicBezTo>
                  <a:pt x="2952051" y="0"/>
                  <a:pt x="3021291" y="28680"/>
                  <a:pt x="3072341" y="79731"/>
                </a:cubicBezTo>
                <a:cubicBezTo>
                  <a:pt x="3123392" y="130782"/>
                  <a:pt x="3152071" y="200021"/>
                  <a:pt x="3152071" y="272218"/>
                </a:cubicBezTo>
                <a:cubicBezTo>
                  <a:pt x="3152071" y="998129"/>
                  <a:pt x="3152072" y="1724040"/>
                  <a:pt x="3152072" y="2449951"/>
                </a:cubicBezTo>
                <a:cubicBezTo>
                  <a:pt x="3152072" y="2522147"/>
                  <a:pt x="3123392" y="2591387"/>
                  <a:pt x="3072341" y="2642438"/>
                </a:cubicBezTo>
                <a:cubicBezTo>
                  <a:pt x="3021290" y="2693489"/>
                  <a:pt x="2952051" y="2722168"/>
                  <a:pt x="2879854" y="2722168"/>
                </a:cubicBezTo>
                <a:lnTo>
                  <a:pt x="272217" y="2722168"/>
                </a:lnTo>
                <a:cubicBezTo>
                  <a:pt x="200021" y="2722168"/>
                  <a:pt x="130781" y="2693488"/>
                  <a:pt x="79731" y="2642437"/>
                </a:cubicBezTo>
                <a:cubicBezTo>
                  <a:pt x="28680" y="2591386"/>
                  <a:pt x="1" y="2522147"/>
                  <a:pt x="1" y="2449950"/>
                </a:cubicBezTo>
                <a:cubicBezTo>
                  <a:pt x="1" y="1724039"/>
                  <a:pt x="0" y="998128"/>
                  <a:pt x="0" y="272217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010" tIns="140690" rIns="161010" bIns="140690" numCol="1" spcCol="1270" anchor="ctr" anchorCtr="0">
            <a:noAutofit/>
          </a:bodyPr>
          <a:lstStyle/>
          <a:p>
            <a:pPr lvl="0" algn="justLow" defTabSz="1422400" rtl="1">
              <a:spcBef>
                <a:spcPct val="0"/>
              </a:spcBef>
              <a:spcAft>
                <a:spcPct val="35000"/>
              </a:spcAft>
            </a:pPr>
            <a:r>
              <a:rPr lang="fa-IR" sz="3200" b="0" kern="1200" dirty="0" smtClean="0">
                <a:cs typeface="B Mitra" pitchFamily="2" charset="-78"/>
              </a:rPr>
              <a:t>نماینده حداکثر تلاش خود را در جهت تأمین منافع سهامداران به کار نمی‌گیرد.</a:t>
            </a:r>
            <a:endParaRPr lang="en-US" sz="3200" b="0" kern="1200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0" dirty="0" smtClean="0"/>
              <a:t>نمونه‌های کژمنشی</a:t>
            </a:r>
            <a:endParaRPr lang="fa-IR" b="0" dirty="0"/>
          </a:p>
        </p:txBody>
      </p:sp>
      <p:sp>
        <p:nvSpPr>
          <p:cNvPr id="5" name="Freeform 4"/>
          <p:cNvSpPr/>
          <p:nvPr/>
        </p:nvSpPr>
        <p:spPr>
          <a:xfrm>
            <a:off x="505146" y="530225"/>
            <a:ext cx="1999937" cy="4187825"/>
          </a:xfrm>
          <a:custGeom>
            <a:avLst/>
            <a:gdLst>
              <a:gd name="connsiteX0" fmla="*/ 0 w 1999937"/>
              <a:gd name="connsiteY0" fmla="*/ 199994 h 4187825"/>
              <a:gd name="connsiteX1" fmla="*/ 58577 w 1999937"/>
              <a:gd name="connsiteY1" fmla="*/ 58577 h 4187825"/>
              <a:gd name="connsiteX2" fmla="*/ 199994 w 1999937"/>
              <a:gd name="connsiteY2" fmla="*/ 0 h 4187825"/>
              <a:gd name="connsiteX3" fmla="*/ 1799943 w 1999937"/>
              <a:gd name="connsiteY3" fmla="*/ 0 h 4187825"/>
              <a:gd name="connsiteX4" fmla="*/ 1941360 w 1999937"/>
              <a:gd name="connsiteY4" fmla="*/ 58577 h 4187825"/>
              <a:gd name="connsiteX5" fmla="*/ 1999937 w 1999937"/>
              <a:gd name="connsiteY5" fmla="*/ 199994 h 4187825"/>
              <a:gd name="connsiteX6" fmla="*/ 1999937 w 1999937"/>
              <a:gd name="connsiteY6" fmla="*/ 3987831 h 4187825"/>
              <a:gd name="connsiteX7" fmla="*/ 1941360 w 1999937"/>
              <a:gd name="connsiteY7" fmla="*/ 4129248 h 4187825"/>
              <a:gd name="connsiteX8" fmla="*/ 1799943 w 1999937"/>
              <a:gd name="connsiteY8" fmla="*/ 4187825 h 4187825"/>
              <a:gd name="connsiteX9" fmla="*/ 199994 w 1999937"/>
              <a:gd name="connsiteY9" fmla="*/ 4187825 h 4187825"/>
              <a:gd name="connsiteX10" fmla="*/ 58577 w 1999937"/>
              <a:gd name="connsiteY10" fmla="*/ 4129248 h 4187825"/>
              <a:gd name="connsiteX11" fmla="*/ 0 w 1999937"/>
              <a:gd name="connsiteY11" fmla="*/ 3987831 h 4187825"/>
              <a:gd name="connsiteX12" fmla="*/ 0 w 1999937"/>
              <a:gd name="connsiteY12" fmla="*/ 199994 h 418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9937" h="4187825">
                <a:moveTo>
                  <a:pt x="0" y="199994"/>
                </a:moveTo>
                <a:cubicBezTo>
                  <a:pt x="0" y="146952"/>
                  <a:pt x="21071" y="96083"/>
                  <a:pt x="58577" y="58577"/>
                </a:cubicBezTo>
                <a:cubicBezTo>
                  <a:pt x="96083" y="21071"/>
                  <a:pt x="146953" y="0"/>
                  <a:pt x="199994" y="0"/>
                </a:cubicBezTo>
                <a:lnTo>
                  <a:pt x="1799943" y="0"/>
                </a:lnTo>
                <a:cubicBezTo>
                  <a:pt x="1852985" y="0"/>
                  <a:pt x="1903854" y="21071"/>
                  <a:pt x="1941360" y="58577"/>
                </a:cubicBezTo>
                <a:cubicBezTo>
                  <a:pt x="1978866" y="96083"/>
                  <a:pt x="1999937" y="146953"/>
                  <a:pt x="1999937" y="199994"/>
                </a:cubicBezTo>
                <a:lnTo>
                  <a:pt x="1999937" y="3987831"/>
                </a:lnTo>
                <a:cubicBezTo>
                  <a:pt x="1999937" y="4040873"/>
                  <a:pt x="1978866" y="4091742"/>
                  <a:pt x="1941360" y="4129248"/>
                </a:cubicBezTo>
                <a:cubicBezTo>
                  <a:pt x="1903854" y="4166754"/>
                  <a:pt x="1852985" y="4187825"/>
                  <a:pt x="1799943" y="4187825"/>
                </a:cubicBezTo>
                <a:lnTo>
                  <a:pt x="199994" y="4187825"/>
                </a:lnTo>
                <a:cubicBezTo>
                  <a:pt x="146952" y="4187825"/>
                  <a:pt x="96083" y="4166754"/>
                  <a:pt x="58577" y="4129248"/>
                </a:cubicBezTo>
                <a:cubicBezTo>
                  <a:pt x="21071" y="4091742"/>
                  <a:pt x="0" y="4040873"/>
                  <a:pt x="0" y="3987831"/>
                </a:cubicBezTo>
                <a:lnTo>
                  <a:pt x="0" y="199994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360" tIns="1888490" rIns="213360" bIns="1050925" numCol="1" spcCol="1270" anchor="ctr" anchorCtr="0">
            <a:noAutofit/>
          </a:bodyPr>
          <a:lstStyle/>
          <a:p>
            <a:pPr lvl="0" algn="ctr" defTabSz="13335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000" kern="1200" dirty="0" smtClean="0"/>
              <a:t>هواپیمای شخصی</a:t>
            </a:r>
            <a:endParaRPr lang="fa-IR" sz="3000" kern="1200" dirty="0"/>
          </a:p>
        </p:txBody>
      </p:sp>
      <p:sp>
        <p:nvSpPr>
          <p:cNvPr id="6" name="Oval 5"/>
          <p:cNvSpPr/>
          <p:nvPr/>
        </p:nvSpPr>
        <p:spPr>
          <a:xfrm>
            <a:off x="807842" y="781494"/>
            <a:ext cx="1394545" cy="1394545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scene3d>
            <a:camera prst="perspectiveRelaxedModerately" zoom="92000"/>
            <a:lightRig rig="balanced" dir="t">
              <a:rot lat="0" lon="0" rev="12700000"/>
            </a:lightRig>
          </a:scene3d>
          <a:sp3d z="50080" prstMaterial="plastic">
            <a:bevelT w="50800" h="50800"/>
            <a:bevelB w="50800" h="508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2565082" y="530225"/>
            <a:ext cx="1999937" cy="4187825"/>
          </a:xfrm>
          <a:custGeom>
            <a:avLst/>
            <a:gdLst>
              <a:gd name="connsiteX0" fmla="*/ 0 w 1999937"/>
              <a:gd name="connsiteY0" fmla="*/ 199994 h 4187825"/>
              <a:gd name="connsiteX1" fmla="*/ 58577 w 1999937"/>
              <a:gd name="connsiteY1" fmla="*/ 58577 h 4187825"/>
              <a:gd name="connsiteX2" fmla="*/ 199994 w 1999937"/>
              <a:gd name="connsiteY2" fmla="*/ 0 h 4187825"/>
              <a:gd name="connsiteX3" fmla="*/ 1799943 w 1999937"/>
              <a:gd name="connsiteY3" fmla="*/ 0 h 4187825"/>
              <a:gd name="connsiteX4" fmla="*/ 1941360 w 1999937"/>
              <a:gd name="connsiteY4" fmla="*/ 58577 h 4187825"/>
              <a:gd name="connsiteX5" fmla="*/ 1999937 w 1999937"/>
              <a:gd name="connsiteY5" fmla="*/ 199994 h 4187825"/>
              <a:gd name="connsiteX6" fmla="*/ 1999937 w 1999937"/>
              <a:gd name="connsiteY6" fmla="*/ 3987831 h 4187825"/>
              <a:gd name="connsiteX7" fmla="*/ 1941360 w 1999937"/>
              <a:gd name="connsiteY7" fmla="*/ 4129248 h 4187825"/>
              <a:gd name="connsiteX8" fmla="*/ 1799943 w 1999937"/>
              <a:gd name="connsiteY8" fmla="*/ 4187825 h 4187825"/>
              <a:gd name="connsiteX9" fmla="*/ 199994 w 1999937"/>
              <a:gd name="connsiteY9" fmla="*/ 4187825 h 4187825"/>
              <a:gd name="connsiteX10" fmla="*/ 58577 w 1999937"/>
              <a:gd name="connsiteY10" fmla="*/ 4129248 h 4187825"/>
              <a:gd name="connsiteX11" fmla="*/ 0 w 1999937"/>
              <a:gd name="connsiteY11" fmla="*/ 3987831 h 4187825"/>
              <a:gd name="connsiteX12" fmla="*/ 0 w 1999937"/>
              <a:gd name="connsiteY12" fmla="*/ 199994 h 418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9937" h="4187825">
                <a:moveTo>
                  <a:pt x="0" y="199994"/>
                </a:moveTo>
                <a:cubicBezTo>
                  <a:pt x="0" y="146952"/>
                  <a:pt x="21071" y="96083"/>
                  <a:pt x="58577" y="58577"/>
                </a:cubicBezTo>
                <a:cubicBezTo>
                  <a:pt x="96083" y="21071"/>
                  <a:pt x="146953" y="0"/>
                  <a:pt x="199994" y="0"/>
                </a:cubicBezTo>
                <a:lnTo>
                  <a:pt x="1799943" y="0"/>
                </a:lnTo>
                <a:cubicBezTo>
                  <a:pt x="1852985" y="0"/>
                  <a:pt x="1903854" y="21071"/>
                  <a:pt x="1941360" y="58577"/>
                </a:cubicBezTo>
                <a:cubicBezTo>
                  <a:pt x="1978866" y="96083"/>
                  <a:pt x="1999937" y="146953"/>
                  <a:pt x="1999937" y="199994"/>
                </a:cubicBezTo>
                <a:lnTo>
                  <a:pt x="1999937" y="3987831"/>
                </a:lnTo>
                <a:cubicBezTo>
                  <a:pt x="1999937" y="4040873"/>
                  <a:pt x="1978866" y="4091742"/>
                  <a:pt x="1941360" y="4129248"/>
                </a:cubicBezTo>
                <a:cubicBezTo>
                  <a:pt x="1903854" y="4166754"/>
                  <a:pt x="1852985" y="4187825"/>
                  <a:pt x="1799943" y="4187825"/>
                </a:cubicBezTo>
                <a:lnTo>
                  <a:pt x="199994" y="4187825"/>
                </a:lnTo>
                <a:cubicBezTo>
                  <a:pt x="146952" y="4187825"/>
                  <a:pt x="96083" y="4166754"/>
                  <a:pt x="58577" y="4129248"/>
                </a:cubicBezTo>
                <a:cubicBezTo>
                  <a:pt x="21071" y="4091742"/>
                  <a:pt x="0" y="4040873"/>
                  <a:pt x="0" y="3987831"/>
                </a:cubicBezTo>
                <a:lnTo>
                  <a:pt x="0" y="199994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360" tIns="1888490" rIns="213360" bIns="1050925" numCol="1" spcCol="1270" anchor="ctr" anchorCtr="0">
            <a:noAutofit/>
          </a:bodyPr>
          <a:lstStyle/>
          <a:p>
            <a:pPr lvl="0" algn="ctr" defTabSz="13335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000" kern="1200" dirty="0" smtClean="0"/>
              <a:t>ماشین لوکس</a:t>
            </a:r>
            <a:endParaRPr lang="fa-IR" sz="3000" kern="1200" dirty="0"/>
          </a:p>
        </p:txBody>
      </p:sp>
      <p:sp>
        <p:nvSpPr>
          <p:cNvPr id="8" name="Oval 7"/>
          <p:cNvSpPr/>
          <p:nvPr/>
        </p:nvSpPr>
        <p:spPr>
          <a:xfrm>
            <a:off x="2867778" y="781494"/>
            <a:ext cx="1394545" cy="1394545"/>
          </a:xfrm>
          <a:prstGeom prst="ellipse">
            <a:avLst/>
          </a:prstGeom>
          <a:blipFill rotWithShape="0">
            <a:blip r:embed="rId4" cstate="print"/>
            <a:stretch>
              <a:fillRect/>
            </a:stretch>
          </a:blipFill>
          <a:scene3d>
            <a:camera prst="perspectiveRelaxedModerately" zoom="92000"/>
            <a:lightRig rig="balanced" dir="t">
              <a:rot lat="0" lon="0" rev="12700000"/>
            </a:lightRig>
          </a:scene3d>
          <a:sp3d z="50080" prstMaterial="plastic">
            <a:bevelT w="50800" h="50800"/>
            <a:bevelB w="50800" h="508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4625018" y="530225"/>
            <a:ext cx="1999937" cy="4187825"/>
          </a:xfrm>
          <a:custGeom>
            <a:avLst/>
            <a:gdLst>
              <a:gd name="connsiteX0" fmla="*/ 0 w 1999937"/>
              <a:gd name="connsiteY0" fmla="*/ 199994 h 4187825"/>
              <a:gd name="connsiteX1" fmla="*/ 58577 w 1999937"/>
              <a:gd name="connsiteY1" fmla="*/ 58577 h 4187825"/>
              <a:gd name="connsiteX2" fmla="*/ 199994 w 1999937"/>
              <a:gd name="connsiteY2" fmla="*/ 0 h 4187825"/>
              <a:gd name="connsiteX3" fmla="*/ 1799943 w 1999937"/>
              <a:gd name="connsiteY3" fmla="*/ 0 h 4187825"/>
              <a:gd name="connsiteX4" fmla="*/ 1941360 w 1999937"/>
              <a:gd name="connsiteY4" fmla="*/ 58577 h 4187825"/>
              <a:gd name="connsiteX5" fmla="*/ 1999937 w 1999937"/>
              <a:gd name="connsiteY5" fmla="*/ 199994 h 4187825"/>
              <a:gd name="connsiteX6" fmla="*/ 1999937 w 1999937"/>
              <a:gd name="connsiteY6" fmla="*/ 3987831 h 4187825"/>
              <a:gd name="connsiteX7" fmla="*/ 1941360 w 1999937"/>
              <a:gd name="connsiteY7" fmla="*/ 4129248 h 4187825"/>
              <a:gd name="connsiteX8" fmla="*/ 1799943 w 1999937"/>
              <a:gd name="connsiteY8" fmla="*/ 4187825 h 4187825"/>
              <a:gd name="connsiteX9" fmla="*/ 199994 w 1999937"/>
              <a:gd name="connsiteY9" fmla="*/ 4187825 h 4187825"/>
              <a:gd name="connsiteX10" fmla="*/ 58577 w 1999937"/>
              <a:gd name="connsiteY10" fmla="*/ 4129248 h 4187825"/>
              <a:gd name="connsiteX11" fmla="*/ 0 w 1999937"/>
              <a:gd name="connsiteY11" fmla="*/ 3987831 h 4187825"/>
              <a:gd name="connsiteX12" fmla="*/ 0 w 1999937"/>
              <a:gd name="connsiteY12" fmla="*/ 199994 h 418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9937" h="4187825">
                <a:moveTo>
                  <a:pt x="0" y="199994"/>
                </a:moveTo>
                <a:cubicBezTo>
                  <a:pt x="0" y="146952"/>
                  <a:pt x="21071" y="96083"/>
                  <a:pt x="58577" y="58577"/>
                </a:cubicBezTo>
                <a:cubicBezTo>
                  <a:pt x="96083" y="21071"/>
                  <a:pt x="146953" y="0"/>
                  <a:pt x="199994" y="0"/>
                </a:cubicBezTo>
                <a:lnTo>
                  <a:pt x="1799943" y="0"/>
                </a:lnTo>
                <a:cubicBezTo>
                  <a:pt x="1852985" y="0"/>
                  <a:pt x="1903854" y="21071"/>
                  <a:pt x="1941360" y="58577"/>
                </a:cubicBezTo>
                <a:cubicBezTo>
                  <a:pt x="1978866" y="96083"/>
                  <a:pt x="1999937" y="146953"/>
                  <a:pt x="1999937" y="199994"/>
                </a:cubicBezTo>
                <a:lnTo>
                  <a:pt x="1999937" y="3987831"/>
                </a:lnTo>
                <a:cubicBezTo>
                  <a:pt x="1999937" y="4040873"/>
                  <a:pt x="1978866" y="4091742"/>
                  <a:pt x="1941360" y="4129248"/>
                </a:cubicBezTo>
                <a:cubicBezTo>
                  <a:pt x="1903854" y="4166754"/>
                  <a:pt x="1852985" y="4187825"/>
                  <a:pt x="1799943" y="4187825"/>
                </a:cubicBezTo>
                <a:lnTo>
                  <a:pt x="199994" y="4187825"/>
                </a:lnTo>
                <a:cubicBezTo>
                  <a:pt x="146952" y="4187825"/>
                  <a:pt x="96083" y="4166754"/>
                  <a:pt x="58577" y="4129248"/>
                </a:cubicBezTo>
                <a:cubicBezTo>
                  <a:pt x="21071" y="4091742"/>
                  <a:pt x="0" y="4040873"/>
                  <a:pt x="0" y="3987831"/>
                </a:cubicBezTo>
                <a:lnTo>
                  <a:pt x="0" y="199994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360" tIns="1888489" rIns="213360" bIns="1050926" numCol="1" spcCol="1270" anchor="ctr" anchorCtr="0">
            <a:noAutofit/>
          </a:bodyPr>
          <a:lstStyle/>
          <a:p>
            <a:pPr lvl="0" algn="ctr" defTabSz="13335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000" kern="1200" dirty="0" smtClean="0"/>
              <a:t>تعطیلات گران قیمت</a:t>
            </a:r>
            <a:endParaRPr lang="fa-IR" sz="3000" kern="1200" dirty="0"/>
          </a:p>
        </p:txBody>
      </p:sp>
      <p:sp>
        <p:nvSpPr>
          <p:cNvPr id="11" name="Oval 10"/>
          <p:cNvSpPr/>
          <p:nvPr/>
        </p:nvSpPr>
        <p:spPr>
          <a:xfrm>
            <a:off x="4927714" y="781494"/>
            <a:ext cx="1394545" cy="1394545"/>
          </a:xfrm>
          <a:prstGeom prst="ellipse">
            <a:avLst/>
          </a:prstGeom>
          <a:blipFill rotWithShape="0">
            <a:blip r:embed="rId5" cstate="print"/>
            <a:stretch>
              <a:fillRect/>
            </a:stretch>
          </a:blipFill>
          <a:scene3d>
            <a:camera prst="perspectiveRelaxedModerately" zoom="92000"/>
            <a:lightRig rig="balanced" dir="t">
              <a:rot lat="0" lon="0" rev="12700000"/>
            </a:lightRig>
          </a:scene3d>
          <a:sp3d z="50080" prstMaterial="plastic">
            <a:bevelT w="50800" h="50800"/>
            <a:bevelB w="50800" h="508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6684954" y="530225"/>
            <a:ext cx="1999937" cy="4187825"/>
          </a:xfrm>
          <a:custGeom>
            <a:avLst/>
            <a:gdLst>
              <a:gd name="connsiteX0" fmla="*/ 0 w 1999937"/>
              <a:gd name="connsiteY0" fmla="*/ 199994 h 4187825"/>
              <a:gd name="connsiteX1" fmla="*/ 58577 w 1999937"/>
              <a:gd name="connsiteY1" fmla="*/ 58577 h 4187825"/>
              <a:gd name="connsiteX2" fmla="*/ 199994 w 1999937"/>
              <a:gd name="connsiteY2" fmla="*/ 0 h 4187825"/>
              <a:gd name="connsiteX3" fmla="*/ 1799943 w 1999937"/>
              <a:gd name="connsiteY3" fmla="*/ 0 h 4187825"/>
              <a:gd name="connsiteX4" fmla="*/ 1941360 w 1999937"/>
              <a:gd name="connsiteY4" fmla="*/ 58577 h 4187825"/>
              <a:gd name="connsiteX5" fmla="*/ 1999937 w 1999937"/>
              <a:gd name="connsiteY5" fmla="*/ 199994 h 4187825"/>
              <a:gd name="connsiteX6" fmla="*/ 1999937 w 1999937"/>
              <a:gd name="connsiteY6" fmla="*/ 3987831 h 4187825"/>
              <a:gd name="connsiteX7" fmla="*/ 1941360 w 1999937"/>
              <a:gd name="connsiteY7" fmla="*/ 4129248 h 4187825"/>
              <a:gd name="connsiteX8" fmla="*/ 1799943 w 1999937"/>
              <a:gd name="connsiteY8" fmla="*/ 4187825 h 4187825"/>
              <a:gd name="connsiteX9" fmla="*/ 199994 w 1999937"/>
              <a:gd name="connsiteY9" fmla="*/ 4187825 h 4187825"/>
              <a:gd name="connsiteX10" fmla="*/ 58577 w 1999937"/>
              <a:gd name="connsiteY10" fmla="*/ 4129248 h 4187825"/>
              <a:gd name="connsiteX11" fmla="*/ 0 w 1999937"/>
              <a:gd name="connsiteY11" fmla="*/ 3987831 h 4187825"/>
              <a:gd name="connsiteX12" fmla="*/ 0 w 1999937"/>
              <a:gd name="connsiteY12" fmla="*/ 199994 h 418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9937" h="4187825">
                <a:moveTo>
                  <a:pt x="0" y="199994"/>
                </a:moveTo>
                <a:cubicBezTo>
                  <a:pt x="0" y="146952"/>
                  <a:pt x="21071" y="96083"/>
                  <a:pt x="58577" y="58577"/>
                </a:cubicBezTo>
                <a:cubicBezTo>
                  <a:pt x="96083" y="21071"/>
                  <a:pt x="146953" y="0"/>
                  <a:pt x="199994" y="0"/>
                </a:cubicBezTo>
                <a:lnTo>
                  <a:pt x="1799943" y="0"/>
                </a:lnTo>
                <a:cubicBezTo>
                  <a:pt x="1852985" y="0"/>
                  <a:pt x="1903854" y="21071"/>
                  <a:pt x="1941360" y="58577"/>
                </a:cubicBezTo>
                <a:cubicBezTo>
                  <a:pt x="1978866" y="96083"/>
                  <a:pt x="1999937" y="146953"/>
                  <a:pt x="1999937" y="199994"/>
                </a:cubicBezTo>
                <a:lnTo>
                  <a:pt x="1999937" y="3987831"/>
                </a:lnTo>
                <a:cubicBezTo>
                  <a:pt x="1999937" y="4040873"/>
                  <a:pt x="1978866" y="4091742"/>
                  <a:pt x="1941360" y="4129248"/>
                </a:cubicBezTo>
                <a:cubicBezTo>
                  <a:pt x="1903854" y="4166754"/>
                  <a:pt x="1852985" y="4187825"/>
                  <a:pt x="1799943" y="4187825"/>
                </a:cubicBezTo>
                <a:lnTo>
                  <a:pt x="199994" y="4187825"/>
                </a:lnTo>
                <a:cubicBezTo>
                  <a:pt x="146952" y="4187825"/>
                  <a:pt x="96083" y="4166754"/>
                  <a:pt x="58577" y="4129248"/>
                </a:cubicBezTo>
                <a:cubicBezTo>
                  <a:pt x="21071" y="4091742"/>
                  <a:pt x="0" y="4040873"/>
                  <a:pt x="0" y="3987831"/>
                </a:cubicBezTo>
                <a:lnTo>
                  <a:pt x="0" y="199994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360" tIns="1888489" rIns="213360" bIns="1050926" numCol="1" spcCol="1270" anchor="ctr" anchorCtr="0">
            <a:noAutofit/>
          </a:bodyPr>
          <a:lstStyle/>
          <a:p>
            <a:pPr lvl="0" algn="ctr" defTabSz="13335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000" kern="1200" dirty="0" smtClean="0"/>
              <a:t>دفتر مجلل</a:t>
            </a:r>
            <a:endParaRPr lang="fa-IR" sz="3000" kern="1200" dirty="0"/>
          </a:p>
        </p:txBody>
      </p:sp>
      <p:sp>
        <p:nvSpPr>
          <p:cNvPr id="13" name="Oval 12"/>
          <p:cNvSpPr/>
          <p:nvPr/>
        </p:nvSpPr>
        <p:spPr>
          <a:xfrm>
            <a:off x="6987650" y="781494"/>
            <a:ext cx="1394545" cy="1394545"/>
          </a:xfrm>
          <a:prstGeom prst="ellipse">
            <a:avLst/>
          </a:prstGeom>
          <a:blipFill rotWithShape="0">
            <a:blip r:embed="rId6" cstate="print"/>
            <a:stretch>
              <a:fillRect/>
            </a:stretch>
          </a:blipFill>
          <a:scene3d>
            <a:camera prst="perspectiveRelaxedModerately" zoom="92000"/>
            <a:lightRig rig="balanced" dir="t">
              <a:rot lat="0" lon="0" rev="12700000"/>
            </a:lightRig>
          </a:scene3d>
          <a:sp3d z="50080" prstMaterial="plastic">
            <a:bevelT w="50800" h="50800"/>
            <a:bevelB w="50800" h="508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Left-Right Arrow 13"/>
          <p:cNvSpPr/>
          <p:nvPr/>
        </p:nvSpPr>
        <p:spPr>
          <a:xfrm>
            <a:off x="830580" y="3880484"/>
            <a:ext cx="7528877" cy="628173"/>
          </a:xfrm>
          <a:prstGeom prst="leftRightArrow">
            <a:avLst/>
          </a:prstGeom>
          <a:scene3d>
            <a:camera prst="perspectiveRelaxedModerately" zoom="92000"/>
            <a:lightRig rig="balanced" dir="t">
              <a:rot lat="0" lon="0" rev="12700000"/>
            </a:lightRig>
          </a:scene3d>
          <a:sp3d z="50080" prstMaterial="plastic">
            <a:bevelT w="50800" h="50800"/>
            <a:bevelB w="50800" h="508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1796</TotalTime>
  <Words>533</Words>
  <Application>Microsoft Office PowerPoint</Application>
  <PresentationFormat>On-screen Show (4:3)</PresentationFormat>
  <Paragraphs>123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Aspect</vt:lpstr>
      <vt:lpstr>نظریۀ نمایندگی شرکت‌ها در بنگاه اقتصادی</vt:lpstr>
      <vt:lpstr>Slide 2</vt:lpstr>
      <vt:lpstr>رابطۀ نمایندگی</vt:lpstr>
      <vt:lpstr>رابطۀ نمایندگی چه زمانی بوجود می‌آید؟</vt:lpstr>
      <vt:lpstr>روابط اصلی نمایندگی</vt:lpstr>
      <vt:lpstr>نخستین تعارض نمایندگی</vt:lpstr>
      <vt:lpstr>مسألۀ نمایندگی چه زمانی ایجاد می‌شود؟</vt:lpstr>
      <vt:lpstr>پیامدهای مسألۀ نمایندگی</vt:lpstr>
      <vt:lpstr>نمونه‌های کژمنشی</vt:lpstr>
      <vt:lpstr>هزینه‌های نمایندگی</vt:lpstr>
      <vt:lpstr>راه‌حل‌های افراطی مسألۀ نمایندگی</vt:lpstr>
      <vt:lpstr>سازوکارهای ایجاد انگیزه در مدیران</vt:lpstr>
      <vt:lpstr>دومین تعارض نمایندگی</vt:lpstr>
      <vt:lpstr>مبانی تعیین نرخ بازدۀ اعتباردهندگان </vt:lpstr>
      <vt:lpstr>تعارض چه زمانی ایجاد می‌شود؟</vt:lpstr>
      <vt:lpstr>بازی شیر یا خط</vt:lpstr>
      <vt:lpstr>سومین تعارض نمایندگی</vt:lpstr>
      <vt:lpstr>تعارض چه زمانی ایجاد می‌شود؟</vt:lpstr>
      <vt:lpstr>چه چیزی به چه کسی می‌رسد؟</vt:lpstr>
      <vt:lpstr>با تشکر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نظریۀ نمایندگی شرکت‌ها در بنگاه اقتصادی</dc:title>
  <dc:creator>Maysam Radpour</dc:creator>
  <cp:lastModifiedBy>Maysam Radpour</cp:lastModifiedBy>
  <cp:revision>104</cp:revision>
  <dcterms:created xsi:type="dcterms:W3CDTF">2009-11-06T10:25:49Z</dcterms:created>
  <dcterms:modified xsi:type="dcterms:W3CDTF">2009-12-10T18:23:34Z</dcterms:modified>
</cp:coreProperties>
</file>